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256" r:id="rId2"/>
    <p:sldId id="294" r:id="rId3"/>
    <p:sldId id="296" r:id="rId4"/>
    <p:sldId id="297" r:id="rId5"/>
    <p:sldId id="299" r:id="rId6"/>
    <p:sldId id="298" r:id="rId7"/>
    <p:sldId id="469" r:id="rId8"/>
    <p:sldId id="470" r:id="rId9"/>
    <p:sldId id="471" r:id="rId10"/>
    <p:sldId id="472" r:id="rId11"/>
    <p:sldId id="473" r:id="rId12"/>
    <p:sldId id="300" r:id="rId13"/>
    <p:sldId id="301" r:id="rId14"/>
    <p:sldId id="367" r:id="rId15"/>
    <p:sldId id="368" r:id="rId16"/>
    <p:sldId id="369" r:id="rId17"/>
    <p:sldId id="412" r:id="rId18"/>
    <p:sldId id="413" r:id="rId19"/>
    <p:sldId id="414" r:id="rId20"/>
    <p:sldId id="415" r:id="rId21"/>
    <p:sldId id="258" r:id="rId22"/>
    <p:sldId id="370" r:id="rId23"/>
    <p:sldId id="302" r:id="rId24"/>
    <p:sldId id="373" r:id="rId25"/>
    <p:sldId id="374" r:id="rId26"/>
    <p:sldId id="375" r:id="rId27"/>
    <p:sldId id="376" r:id="rId28"/>
    <p:sldId id="377" r:id="rId29"/>
    <p:sldId id="378" r:id="rId30"/>
    <p:sldId id="379" r:id="rId31"/>
    <p:sldId id="303" r:id="rId32"/>
    <p:sldId id="304" r:id="rId33"/>
    <p:sldId id="306" r:id="rId34"/>
    <p:sldId id="307" r:id="rId35"/>
    <p:sldId id="308" r:id="rId36"/>
    <p:sldId id="309" r:id="rId37"/>
    <p:sldId id="310" r:id="rId38"/>
    <p:sldId id="474" r:id="rId39"/>
    <p:sldId id="475" r:id="rId40"/>
    <p:sldId id="476" r:id="rId41"/>
    <p:sldId id="380" r:id="rId42"/>
    <p:sldId id="416" r:id="rId43"/>
    <p:sldId id="417" r:id="rId44"/>
    <p:sldId id="311" r:id="rId45"/>
    <p:sldId id="312" r:id="rId46"/>
    <p:sldId id="315" r:id="rId47"/>
    <p:sldId id="314"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30" r:id="rId62"/>
    <p:sldId id="332" r:id="rId63"/>
    <p:sldId id="333" r:id="rId64"/>
    <p:sldId id="448" r:id="rId65"/>
    <p:sldId id="437" r:id="rId66"/>
    <p:sldId id="438" r:id="rId67"/>
    <p:sldId id="439" r:id="rId68"/>
    <p:sldId id="440" r:id="rId69"/>
    <p:sldId id="441" r:id="rId70"/>
    <p:sldId id="442" r:id="rId71"/>
    <p:sldId id="443" r:id="rId72"/>
    <p:sldId id="444" r:id="rId73"/>
    <p:sldId id="445" r:id="rId74"/>
    <p:sldId id="342" r:id="rId75"/>
    <p:sldId id="388" r:id="rId76"/>
    <p:sldId id="389" r:id="rId77"/>
    <p:sldId id="390" r:id="rId78"/>
    <p:sldId id="347" r:id="rId79"/>
    <p:sldId id="348" r:id="rId80"/>
    <p:sldId id="394" r:id="rId81"/>
    <p:sldId id="344" r:id="rId82"/>
    <p:sldId id="345" r:id="rId83"/>
    <p:sldId id="346" r:id="rId84"/>
    <p:sldId id="391" r:id="rId85"/>
    <p:sldId id="393" r:id="rId86"/>
    <p:sldId id="349" r:id="rId87"/>
    <p:sldId id="392" r:id="rId88"/>
    <p:sldId id="350" r:id="rId89"/>
    <p:sldId id="351" r:id="rId90"/>
    <p:sldId id="352" r:id="rId91"/>
    <p:sldId id="353" r:id="rId92"/>
    <p:sldId id="354" r:id="rId93"/>
    <p:sldId id="355" r:id="rId94"/>
    <p:sldId id="356" r:id="rId95"/>
    <p:sldId id="446" r:id="rId96"/>
    <p:sldId id="447" r:id="rId97"/>
    <p:sldId id="381" r:id="rId98"/>
    <p:sldId id="382" r:id="rId99"/>
    <p:sldId id="395" r:id="rId100"/>
    <p:sldId id="383" r:id="rId101"/>
    <p:sldId id="396" r:id="rId102"/>
    <p:sldId id="397" r:id="rId103"/>
    <p:sldId id="398" r:id="rId104"/>
    <p:sldId id="385" r:id="rId105"/>
    <p:sldId id="399" r:id="rId106"/>
    <p:sldId id="293" r:id="rId107"/>
    <p:sldId id="418" r:id="rId108"/>
    <p:sldId id="403" r:id="rId109"/>
    <p:sldId id="400" r:id="rId110"/>
    <p:sldId id="401" r:id="rId111"/>
    <p:sldId id="402" r:id="rId112"/>
    <p:sldId id="404" r:id="rId113"/>
    <p:sldId id="386" r:id="rId114"/>
    <p:sldId id="405" r:id="rId115"/>
    <p:sldId id="406" r:id="rId116"/>
    <p:sldId id="407" r:id="rId117"/>
    <p:sldId id="408" r:id="rId118"/>
    <p:sldId id="409" r:id="rId119"/>
    <p:sldId id="410" r:id="rId120"/>
    <p:sldId id="411" r:id="rId121"/>
    <p:sldId id="456" r:id="rId122"/>
    <p:sldId id="457" r:id="rId123"/>
    <p:sldId id="458" r:id="rId124"/>
    <p:sldId id="459" r:id="rId125"/>
    <p:sldId id="425" r:id="rId126"/>
    <p:sldId id="419" r:id="rId127"/>
    <p:sldId id="420" r:id="rId128"/>
    <p:sldId id="421" r:id="rId129"/>
    <p:sldId id="423" r:id="rId130"/>
    <p:sldId id="422" r:id="rId131"/>
    <p:sldId id="424" r:id="rId132"/>
    <p:sldId id="357" r:id="rId133"/>
    <p:sldId id="360" r:id="rId134"/>
    <p:sldId id="358" r:id="rId135"/>
    <p:sldId id="362" r:id="rId136"/>
    <p:sldId id="460" r:id="rId137"/>
    <p:sldId id="363" r:id="rId138"/>
    <p:sldId id="426" r:id="rId139"/>
    <p:sldId id="429" r:id="rId140"/>
    <p:sldId id="430" r:id="rId141"/>
    <p:sldId id="431" r:id="rId142"/>
    <p:sldId id="462" r:id="rId143"/>
    <p:sldId id="432" r:id="rId144"/>
    <p:sldId id="433" r:id="rId145"/>
    <p:sldId id="434" r:id="rId146"/>
    <p:sldId id="435" r:id="rId147"/>
    <p:sldId id="463" r:id="rId148"/>
    <p:sldId id="464" r:id="rId149"/>
    <p:sldId id="465" r:id="rId150"/>
    <p:sldId id="466" r:id="rId151"/>
    <p:sldId id="468" r:id="rId152"/>
    <p:sldId id="359" r:id="rId153"/>
    <p:sldId id="364" r:id="rId154"/>
    <p:sldId id="449" r:id="rId155"/>
    <p:sldId id="365" r:id="rId156"/>
    <p:sldId id="366" r:id="rId157"/>
    <p:sldId id="450" r:id="rId158"/>
    <p:sldId id="451" r:id="rId159"/>
    <p:sldId id="452" r:id="rId160"/>
    <p:sldId id="453" r:id="rId161"/>
    <p:sldId id="454" r:id="rId162"/>
    <p:sldId id="461" r:id="rId163"/>
    <p:sldId id="467" r:id="rId164"/>
    <p:sldId id="270" r:id="rId16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903512-714F-499E-A4AB-A85DB70C9CA1}" type="doc">
      <dgm:prSet loTypeId="urn:microsoft.com/office/officeart/2005/8/layout/hProcess9" loCatId="process" qsTypeId="urn:microsoft.com/office/officeart/2005/8/quickstyle/simple1" qsCatId="simple" csTypeId="urn:microsoft.com/office/officeart/2005/8/colors/colorful1" csCatId="colorful" phldr="1"/>
      <dgm:spPr/>
    </dgm:pt>
    <dgm:pt modelId="{AFAD34C7-3C0D-46D9-8263-B1DD14450EF6}">
      <dgm:prSet phldrT="[Texto]"/>
      <dgm:spPr/>
      <dgm:t>
        <a:bodyPr/>
        <a:lstStyle/>
        <a:p>
          <a:r>
            <a:rPr lang="es-ES" b="0" i="0" dirty="0"/>
            <a:t>Lenguaje gráfico que permite  visualizar, especificar y documentar cada una de las partes que comprende el desarrollo de software</a:t>
          </a:r>
          <a:endParaRPr lang="es-ES" dirty="0"/>
        </a:p>
      </dgm:t>
    </dgm:pt>
    <dgm:pt modelId="{1F079A51-41EB-4E6B-8DBA-5F1BA176F559}" type="parTrans" cxnId="{030F3DC7-016A-496C-9664-97B4D9FCE1E2}">
      <dgm:prSet/>
      <dgm:spPr/>
      <dgm:t>
        <a:bodyPr/>
        <a:lstStyle/>
        <a:p>
          <a:endParaRPr lang="es-ES"/>
        </a:p>
      </dgm:t>
    </dgm:pt>
    <dgm:pt modelId="{BA1C0388-32FB-48CE-96B7-26AD5E3F8E92}" type="sibTrans" cxnId="{030F3DC7-016A-496C-9664-97B4D9FCE1E2}">
      <dgm:prSet/>
      <dgm:spPr/>
      <dgm:t>
        <a:bodyPr/>
        <a:lstStyle/>
        <a:p>
          <a:endParaRPr lang="es-ES"/>
        </a:p>
      </dgm:t>
    </dgm:pt>
    <dgm:pt modelId="{A0214879-BC4D-499F-BACE-D96B2A9B84D2}">
      <dgm:prSet phldrT="[Texto]"/>
      <dgm:spPr/>
      <dgm:t>
        <a:bodyPr/>
        <a:lstStyle/>
        <a:p>
          <a:r>
            <a:rPr lang="es-CO" dirty="0"/>
            <a:t>Permite modelar conceptos como los procesos de negocios y funciones del sistema.</a:t>
          </a:r>
          <a:endParaRPr lang="es-ES" dirty="0"/>
        </a:p>
      </dgm:t>
    </dgm:pt>
    <dgm:pt modelId="{CE0951F6-DE19-49AF-8CE0-E721F34FE21C}" type="parTrans" cxnId="{7BF22174-629B-4A14-83F3-8FE7772E4F8A}">
      <dgm:prSet/>
      <dgm:spPr/>
      <dgm:t>
        <a:bodyPr/>
        <a:lstStyle/>
        <a:p>
          <a:endParaRPr lang="es-ES"/>
        </a:p>
      </dgm:t>
    </dgm:pt>
    <dgm:pt modelId="{E329E8A5-284F-4EAE-A33E-1FD30D9B8799}" type="sibTrans" cxnId="{7BF22174-629B-4A14-83F3-8FE7772E4F8A}">
      <dgm:prSet/>
      <dgm:spPr/>
      <dgm:t>
        <a:bodyPr/>
        <a:lstStyle/>
        <a:p>
          <a:endParaRPr lang="es-ES"/>
        </a:p>
      </dgm:t>
    </dgm:pt>
    <dgm:pt modelId="{E7DF7028-6362-48A0-A18D-5FD86382E986}">
      <dgm:prSet phldrT="[Texto]"/>
      <dgm:spPr/>
      <dgm:t>
        <a:bodyPr/>
        <a:lstStyle/>
        <a:p>
          <a:r>
            <a:rPr lang="es-ES" b="0" i="0" dirty="0"/>
            <a:t>Divide cada proyecto en un número de diagramas que representan las diferentes vistas del proyecto.</a:t>
          </a:r>
          <a:endParaRPr lang="es-ES" dirty="0"/>
        </a:p>
      </dgm:t>
    </dgm:pt>
    <dgm:pt modelId="{2A9B349B-E4E7-4062-B7B4-DD6766C61B6B}" type="parTrans" cxnId="{745CFB48-A031-4B9B-A835-A89102AFC572}">
      <dgm:prSet/>
      <dgm:spPr/>
      <dgm:t>
        <a:bodyPr/>
        <a:lstStyle/>
        <a:p>
          <a:endParaRPr lang="es-ES"/>
        </a:p>
      </dgm:t>
    </dgm:pt>
    <dgm:pt modelId="{C4570FBE-293E-4F6D-B05A-09E14C811A10}" type="sibTrans" cxnId="{745CFB48-A031-4B9B-A835-A89102AFC572}">
      <dgm:prSet/>
      <dgm:spPr/>
      <dgm:t>
        <a:bodyPr/>
        <a:lstStyle/>
        <a:p>
          <a:endParaRPr lang="es-ES"/>
        </a:p>
      </dgm:t>
    </dgm:pt>
    <dgm:pt modelId="{3B45DA96-4455-46BE-9312-06A60FD9391E}">
      <dgm:prSet/>
      <dgm:spPr/>
      <dgm:t>
        <a:bodyPr/>
        <a:lstStyle/>
        <a:p>
          <a:r>
            <a:rPr lang="es-CO" dirty="0"/>
            <a:t>Lenguaje  de modelado visual de propósito general orientado a Objetos.</a:t>
          </a:r>
          <a:endParaRPr lang="es-ES" dirty="0"/>
        </a:p>
      </dgm:t>
    </dgm:pt>
    <dgm:pt modelId="{F9E2C123-79B9-4230-B311-6A1B67A8C117}" type="parTrans" cxnId="{000B50D5-249E-445A-A593-C9DD971FBB0C}">
      <dgm:prSet/>
      <dgm:spPr/>
      <dgm:t>
        <a:bodyPr/>
        <a:lstStyle/>
        <a:p>
          <a:endParaRPr lang="es-ES"/>
        </a:p>
      </dgm:t>
    </dgm:pt>
    <dgm:pt modelId="{5E95CB5E-7162-4F84-97FD-8284977E4DBA}" type="sibTrans" cxnId="{000B50D5-249E-445A-A593-C9DD971FBB0C}">
      <dgm:prSet/>
      <dgm:spPr/>
      <dgm:t>
        <a:bodyPr/>
        <a:lstStyle/>
        <a:p>
          <a:endParaRPr lang="es-ES"/>
        </a:p>
      </dgm:t>
    </dgm:pt>
    <dgm:pt modelId="{24F003F6-6565-4328-9827-5D2DBD8B13B4}" type="pres">
      <dgm:prSet presAssocID="{89903512-714F-499E-A4AB-A85DB70C9CA1}" presName="CompostProcess" presStyleCnt="0">
        <dgm:presLayoutVars>
          <dgm:dir/>
          <dgm:resizeHandles val="exact"/>
        </dgm:presLayoutVars>
      </dgm:prSet>
      <dgm:spPr/>
    </dgm:pt>
    <dgm:pt modelId="{B3089947-1C41-4A3D-A58B-8F3DB9459A33}" type="pres">
      <dgm:prSet presAssocID="{89903512-714F-499E-A4AB-A85DB70C9CA1}" presName="arrow" presStyleLbl="bgShp" presStyleIdx="0" presStyleCnt="1"/>
      <dgm:spPr/>
    </dgm:pt>
    <dgm:pt modelId="{AAF8857D-6D23-496E-A835-10DC55AC80C5}" type="pres">
      <dgm:prSet presAssocID="{89903512-714F-499E-A4AB-A85DB70C9CA1}" presName="linearProcess" presStyleCnt="0"/>
      <dgm:spPr/>
    </dgm:pt>
    <dgm:pt modelId="{7350E2D0-8015-457D-B883-DA8C1096BE58}" type="pres">
      <dgm:prSet presAssocID="{AFAD34C7-3C0D-46D9-8263-B1DD14450EF6}" presName="textNode" presStyleLbl="node1" presStyleIdx="0" presStyleCnt="4">
        <dgm:presLayoutVars>
          <dgm:bulletEnabled val="1"/>
        </dgm:presLayoutVars>
      </dgm:prSet>
      <dgm:spPr/>
    </dgm:pt>
    <dgm:pt modelId="{4F1AE467-43A9-458C-98E3-0F88555DEF52}" type="pres">
      <dgm:prSet presAssocID="{BA1C0388-32FB-48CE-96B7-26AD5E3F8E92}" presName="sibTrans" presStyleCnt="0"/>
      <dgm:spPr/>
    </dgm:pt>
    <dgm:pt modelId="{9EFFCD3B-FE82-4C14-A4FA-1F02D0A18FB0}" type="pres">
      <dgm:prSet presAssocID="{A0214879-BC4D-499F-BACE-D96B2A9B84D2}" presName="textNode" presStyleLbl="node1" presStyleIdx="1" presStyleCnt="4">
        <dgm:presLayoutVars>
          <dgm:bulletEnabled val="1"/>
        </dgm:presLayoutVars>
      </dgm:prSet>
      <dgm:spPr/>
    </dgm:pt>
    <dgm:pt modelId="{D91E9815-A6C7-4BF5-A521-D87CB48A1E63}" type="pres">
      <dgm:prSet presAssocID="{E329E8A5-284F-4EAE-A33E-1FD30D9B8799}" presName="sibTrans" presStyleCnt="0"/>
      <dgm:spPr/>
    </dgm:pt>
    <dgm:pt modelId="{69BE2913-9D70-43ED-A6B3-9DE97D85AEC3}" type="pres">
      <dgm:prSet presAssocID="{E7DF7028-6362-48A0-A18D-5FD86382E986}" presName="textNode" presStyleLbl="node1" presStyleIdx="2" presStyleCnt="4">
        <dgm:presLayoutVars>
          <dgm:bulletEnabled val="1"/>
        </dgm:presLayoutVars>
      </dgm:prSet>
      <dgm:spPr/>
    </dgm:pt>
    <dgm:pt modelId="{151ED508-D487-4D8F-A9CA-16593475DF68}" type="pres">
      <dgm:prSet presAssocID="{C4570FBE-293E-4F6D-B05A-09E14C811A10}" presName="sibTrans" presStyleCnt="0"/>
      <dgm:spPr/>
    </dgm:pt>
    <dgm:pt modelId="{4D7CA89D-651E-4C4E-8609-9D4C24E42423}" type="pres">
      <dgm:prSet presAssocID="{3B45DA96-4455-46BE-9312-06A60FD9391E}" presName="textNode" presStyleLbl="node1" presStyleIdx="3" presStyleCnt="4">
        <dgm:presLayoutVars>
          <dgm:bulletEnabled val="1"/>
        </dgm:presLayoutVars>
      </dgm:prSet>
      <dgm:spPr/>
    </dgm:pt>
  </dgm:ptLst>
  <dgm:cxnLst>
    <dgm:cxn modelId="{BC953812-F978-4494-B176-FB655FA16A85}" type="presOf" srcId="{A0214879-BC4D-499F-BACE-D96B2A9B84D2}" destId="{9EFFCD3B-FE82-4C14-A4FA-1F02D0A18FB0}" srcOrd="0" destOrd="0" presId="urn:microsoft.com/office/officeart/2005/8/layout/hProcess9"/>
    <dgm:cxn modelId="{745CFB48-A031-4B9B-A835-A89102AFC572}" srcId="{89903512-714F-499E-A4AB-A85DB70C9CA1}" destId="{E7DF7028-6362-48A0-A18D-5FD86382E986}" srcOrd="2" destOrd="0" parTransId="{2A9B349B-E4E7-4062-B7B4-DD6766C61B6B}" sibTransId="{C4570FBE-293E-4F6D-B05A-09E14C811A10}"/>
    <dgm:cxn modelId="{7BF22174-629B-4A14-83F3-8FE7772E4F8A}" srcId="{89903512-714F-499E-A4AB-A85DB70C9CA1}" destId="{A0214879-BC4D-499F-BACE-D96B2A9B84D2}" srcOrd="1" destOrd="0" parTransId="{CE0951F6-DE19-49AF-8CE0-E721F34FE21C}" sibTransId="{E329E8A5-284F-4EAE-A33E-1FD30D9B8799}"/>
    <dgm:cxn modelId="{BAB53A83-EF8E-4CCF-9F38-D55984CB27A0}" type="presOf" srcId="{E7DF7028-6362-48A0-A18D-5FD86382E986}" destId="{69BE2913-9D70-43ED-A6B3-9DE97D85AEC3}" srcOrd="0" destOrd="0" presId="urn:microsoft.com/office/officeart/2005/8/layout/hProcess9"/>
    <dgm:cxn modelId="{8E309EA5-BDC1-4101-9ADD-CAEB0597BA5B}" type="presOf" srcId="{89903512-714F-499E-A4AB-A85DB70C9CA1}" destId="{24F003F6-6565-4328-9827-5D2DBD8B13B4}" srcOrd="0" destOrd="0" presId="urn:microsoft.com/office/officeart/2005/8/layout/hProcess9"/>
    <dgm:cxn modelId="{E71C1DAA-68E4-4818-B0BB-8DF79FF834FA}" type="presOf" srcId="{3B45DA96-4455-46BE-9312-06A60FD9391E}" destId="{4D7CA89D-651E-4C4E-8609-9D4C24E42423}" srcOrd="0" destOrd="0" presId="urn:microsoft.com/office/officeart/2005/8/layout/hProcess9"/>
    <dgm:cxn modelId="{9D707BC4-CEB6-419B-9D4A-5AAB0E48C6DA}" type="presOf" srcId="{AFAD34C7-3C0D-46D9-8263-B1DD14450EF6}" destId="{7350E2D0-8015-457D-B883-DA8C1096BE58}" srcOrd="0" destOrd="0" presId="urn:microsoft.com/office/officeart/2005/8/layout/hProcess9"/>
    <dgm:cxn modelId="{030F3DC7-016A-496C-9664-97B4D9FCE1E2}" srcId="{89903512-714F-499E-A4AB-A85DB70C9CA1}" destId="{AFAD34C7-3C0D-46D9-8263-B1DD14450EF6}" srcOrd="0" destOrd="0" parTransId="{1F079A51-41EB-4E6B-8DBA-5F1BA176F559}" sibTransId="{BA1C0388-32FB-48CE-96B7-26AD5E3F8E92}"/>
    <dgm:cxn modelId="{000B50D5-249E-445A-A593-C9DD971FBB0C}" srcId="{89903512-714F-499E-A4AB-A85DB70C9CA1}" destId="{3B45DA96-4455-46BE-9312-06A60FD9391E}" srcOrd="3" destOrd="0" parTransId="{F9E2C123-79B9-4230-B311-6A1B67A8C117}" sibTransId="{5E95CB5E-7162-4F84-97FD-8284977E4DBA}"/>
    <dgm:cxn modelId="{87518111-290C-44B7-9E85-6EB688B7F581}" type="presParOf" srcId="{24F003F6-6565-4328-9827-5D2DBD8B13B4}" destId="{B3089947-1C41-4A3D-A58B-8F3DB9459A33}" srcOrd="0" destOrd="0" presId="urn:microsoft.com/office/officeart/2005/8/layout/hProcess9"/>
    <dgm:cxn modelId="{514F1ACE-1A88-4EDE-9F03-0B6D31D39E11}" type="presParOf" srcId="{24F003F6-6565-4328-9827-5D2DBD8B13B4}" destId="{AAF8857D-6D23-496E-A835-10DC55AC80C5}" srcOrd="1" destOrd="0" presId="urn:microsoft.com/office/officeart/2005/8/layout/hProcess9"/>
    <dgm:cxn modelId="{1FD6FA83-8BC0-4B71-88BE-41FEA48DEE4F}" type="presParOf" srcId="{AAF8857D-6D23-496E-A835-10DC55AC80C5}" destId="{7350E2D0-8015-457D-B883-DA8C1096BE58}" srcOrd="0" destOrd="0" presId="urn:microsoft.com/office/officeart/2005/8/layout/hProcess9"/>
    <dgm:cxn modelId="{D90828F5-4463-4405-93CD-827DAF3FA94E}" type="presParOf" srcId="{AAF8857D-6D23-496E-A835-10DC55AC80C5}" destId="{4F1AE467-43A9-458C-98E3-0F88555DEF52}" srcOrd="1" destOrd="0" presId="urn:microsoft.com/office/officeart/2005/8/layout/hProcess9"/>
    <dgm:cxn modelId="{DEE4E81D-9915-4084-ADC1-11F334CB0FA3}" type="presParOf" srcId="{AAF8857D-6D23-496E-A835-10DC55AC80C5}" destId="{9EFFCD3B-FE82-4C14-A4FA-1F02D0A18FB0}" srcOrd="2" destOrd="0" presId="urn:microsoft.com/office/officeart/2005/8/layout/hProcess9"/>
    <dgm:cxn modelId="{3860C0E0-E26C-4E21-BB33-EA1722663B9C}" type="presParOf" srcId="{AAF8857D-6D23-496E-A835-10DC55AC80C5}" destId="{D91E9815-A6C7-4BF5-A521-D87CB48A1E63}" srcOrd="3" destOrd="0" presId="urn:microsoft.com/office/officeart/2005/8/layout/hProcess9"/>
    <dgm:cxn modelId="{3999B1D6-39D5-40C4-B8AD-156209B89BF0}" type="presParOf" srcId="{AAF8857D-6D23-496E-A835-10DC55AC80C5}" destId="{69BE2913-9D70-43ED-A6B3-9DE97D85AEC3}" srcOrd="4" destOrd="0" presId="urn:microsoft.com/office/officeart/2005/8/layout/hProcess9"/>
    <dgm:cxn modelId="{1D41539D-79A2-4E37-A8B5-B77599210225}" type="presParOf" srcId="{AAF8857D-6D23-496E-A835-10DC55AC80C5}" destId="{151ED508-D487-4D8F-A9CA-16593475DF68}" srcOrd="5" destOrd="0" presId="urn:microsoft.com/office/officeart/2005/8/layout/hProcess9"/>
    <dgm:cxn modelId="{F27B4303-6D5C-4128-87A9-B0F53E121F8D}" type="presParOf" srcId="{AAF8857D-6D23-496E-A835-10DC55AC80C5}" destId="{4D7CA89D-651E-4C4E-8609-9D4C24E4242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89947-1C41-4A3D-A58B-8F3DB9459A33}">
      <dsp:nvSpPr>
        <dsp:cNvPr id="0" name=""/>
        <dsp:cNvSpPr/>
      </dsp:nvSpPr>
      <dsp:spPr>
        <a:xfrm>
          <a:off x="624916" y="0"/>
          <a:ext cx="7082383" cy="42484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0E2D0-8015-457D-B883-DA8C1096BE58}">
      <dsp:nvSpPr>
        <dsp:cNvPr id="0" name=""/>
        <dsp:cNvSpPr/>
      </dsp:nvSpPr>
      <dsp:spPr>
        <a:xfrm>
          <a:off x="4170" y="1274541"/>
          <a:ext cx="2005753" cy="169938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0" i="0" kern="1200" dirty="0"/>
            <a:t>Lenguaje gráfico que permite  visualizar, especificar y documentar cada una de las partes que comprende el desarrollo de software</a:t>
          </a:r>
          <a:endParaRPr lang="es-ES" sz="1400" kern="1200" dirty="0"/>
        </a:p>
      </dsp:txBody>
      <dsp:txXfrm>
        <a:off x="87127" y="1357498"/>
        <a:ext cx="1839839" cy="1533474"/>
      </dsp:txXfrm>
    </dsp:sp>
    <dsp:sp modelId="{9EFFCD3B-FE82-4C14-A4FA-1F02D0A18FB0}">
      <dsp:nvSpPr>
        <dsp:cNvPr id="0" name=""/>
        <dsp:cNvSpPr/>
      </dsp:nvSpPr>
      <dsp:spPr>
        <a:xfrm>
          <a:off x="2110211" y="1274541"/>
          <a:ext cx="2005753" cy="169938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O" sz="1400" kern="1200" dirty="0"/>
            <a:t>Permite modelar conceptos como los procesos de negocios y funciones del sistema.</a:t>
          </a:r>
          <a:endParaRPr lang="es-ES" sz="1400" kern="1200" dirty="0"/>
        </a:p>
      </dsp:txBody>
      <dsp:txXfrm>
        <a:off x="2193168" y="1357498"/>
        <a:ext cx="1839839" cy="1533474"/>
      </dsp:txXfrm>
    </dsp:sp>
    <dsp:sp modelId="{69BE2913-9D70-43ED-A6B3-9DE97D85AEC3}">
      <dsp:nvSpPr>
        <dsp:cNvPr id="0" name=""/>
        <dsp:cNvSpPr/>
      </dsp:nvSpPr>
      <dsp:spPr>
        <a:xfrm>
          <a:off x="4216251" y="1274541"/>
          <a:ext cx="2005753" cy="169938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0" i="0" kern="1200" dirty="0"/>
            <a:t>Divide cada proyecto en un número de diagramas que representan las diferentes vistas del proyecto.</a:t>
          </a:r>
          <a:endParaRPr lang="es-ES" sz="1400" kern="1200" dirty="0"/>
        </a:p>
      </dsp:txBody>
      <dsp:txXfrm>
        <a:off x="4299208" y="1357498"/>
        <a:ext cx="1839839" cy="1533474"/>
      </dsp:txXfrm>
    </dsp:sp>
    <dsp:sp modelId="{4D7CA89D-651E-4C4E-8609-9D4C24E42423}">
      <dsp:nvSpPr>
        <dsp:cNvPr id="0" name=""/>
        <dsp:cNvSpPr/>
      </dsp:nvSpPr>
      <dsp:spPr>
        <a:xfrm>
          <a:off x="6322292" y="1274541"/>
          <a:ext cx="2005753" cy="169938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CO" sz="1400" kern="1200" dirty="0"/>
            <a:t>Lenguaje  de modelado visual de propósito general orientado a Objetos.</a:t>
          </a:r>
          <a:endParaRPr lang="es-ES" sz="1400" kern="1200" dirty="0"/>
        </a:p>
      </dsp:txBody>
      <dsp:txXfrm>
        <a:off x="6405249" y="1357498"/>
        <a:ext cx="1839839" cy="15334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3C9A5E-E1A3-4E00-85B9-0275C42BDB74}" type="datetimeFigureOut">
              <a:rPr lang="es-ES" smtClean="0"/>
              <a:t>14/06/2021</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092508-FB8F-4EDE-A1D0-1054D122378B}" type="slidenum">
              <a:rPr lang="es-ES" smtClean="0"/>
              <a:t>‹Nº›</a:t>
            </a:fld>
            <a:endParaRPr lang="es-ES"/>
          </a:p>
        </p:txBody>
      </p:sp>
    </p:spTree>
    <p:extLst>
      <p:ext uri="{BB962C8B-B14F-4D97-AF65-F5344CB8AC3E}">
        <p14:creationId xmlns:p14="http://schemas.microsoft.com/office/powerpoint/2010/main" val="3701476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a:t>
            </a:fld>
            <a:endParaRPr lang="es-ES"/>
          </a:p>
        </p:txBody>
      </p:sp>
    </p:spTree>
    <p:extLst>
      <p:ext uri="{BB962C8B-B14F-4D97-AF65-F5344CB8AC3E}">
        <p14:creationId xmlns:p14="http://schemas.microsoft.com/office/powerpoint/2010/main" val="3243374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14</a:t>
            </a:fld>
            <a:endParaRPr lang="es-ES"/>
          </a:p>
        </p:txBody>
      </p:sp>
    </p:spTree>
    <p:extLst>
      <p:ext uri="{BB962C8B-B14F-4D97-AF65-F5344CB8AC3E}">
        <p14:creationId xmlns:p14="http://schemas.microsoft.com/office/powerpoint/2010/main" val="34666408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108</a:t>
            </a:fld>
            <a:endParaRPr lang="es-ES"/>
          </a:p>
        </p:txBody>
      </p:sp>
    </p:spTree>
    <p:extLst>
      <p:ext uri="{BB962C8B-B14F-4D97-AF65-F5344CB8AC3E}">
        <p14:creationId xmlns:p14="http://schemas.microsoft.com/office/powerpoint/2010/main" val="7088896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109</a:t>
            </a:fld>
            <a:endParaRPr lang="es-ES"/>
          </a:p>
        </p:txBody>
      </p:sp>
    </p:spTree>
    <p:extLst>
      <p:ext uri="{BB962C8B-B14F-4D97-AF65-F5344CB8AC3E}">
        <p14:creationId xmlns:p14="http://schemas.microsoft.com/office/powerpoint/2010/main" val="14716657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110</a:t>
            </a:fld>
            <a:endParaRPr lang="es-ES"/>
          </a:p>
        </p:txBody>
      </p:sp>
    </p:spTree>
    <p:extLst>
      <p:ext uri="{BB962C8B-B14F-4D97-AF65-F5344CB8AC3E}">
        <p14:creationId xmlns:p14="http://schemas.microsoft.com/office/powerpoint/2010/main" val="1164933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111</a:t>
            </a:fld>
            <a:endParaRPr lang="es-ES"/>
          </a:p>
        </p:txBody>
      </p:sp>
    </p:spTree>
    <p:extLst>
      <p:ext uri="{BB962C8B-B14F-4D97-AF65-F5344CB8AC3E}">
        <p14:creationId xmlns:p14="http://schemas.microsoft.com/office/powerpoint/2010/main" val="10523104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112</a:t>
            </a:fld>
            <a:endParaRPr lang="es-ES"/>
          </a:p>
        </p:txBody>
      </p:sp>
    </p:spTree>
    <p:extLst>
      <p:ext uri="{BB962C8B-B14F-4D97-AF65-F5344CB8AC3E}">
        <p14:creationId xmlns:p14="http://schemas.microsoft.com/office/powerpoint/2010/main" val="8773041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113</a:t>
            </a:fld>
            <a:endParaRPr lang="es-ES"/>
          </a:p>
        </p:txBody>
      </p:sp>
    </p:spTree>
    <p:extLst>
      <p:ext uri="{BB962C8B-B14F-4D97-AF65-F5344CB8AC3E}">
        <p14:creationId xmlns:p14="http://schemas.microsoft.com/office/powerpoint/2010/main" val="38344235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114</a:t>
            </a:fld>
            <a:endParaRPr lang="es-ES"/>
          </a:p>
        </p:txBody>
      </p:sp>
    </p:spTree>
    <p:extLst>
      <p:ext uri="{BB962C8B-B14F-4D97-AF65-F5344CB8AC3E}">
        <p14:creationId xmlns:p14="http://schemas.microsoft.com/office/powerpoint/2010/main" val="19296871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115</a:t>
            </a:fld>
            <a:endParaRPr lang="es-ES"/>
          </a:p>
        </p:txBody>
      </p:sp>
    </p:spTree>
    <p:extLst>
      <p:ext uri="{BB962C8B-B14F-4D97-AF65-F5344CB8AC3E}">
        <p14:creationId xmlns:p14="http://schemas.microsoft.com/office/powerpoint/2010/main" val="34471975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116</a:t>
            </a:fld>
            <a:endParaRPr lang="es-ES"/>
          </a:p>
        </p:txBody>
      </p:sp>
    </p:spTree>
    <p:extLst>
      <p:ext uri="{BB962C8B-B14F-4D97-AF65-F5344CB8AC3E}">
        <p14:creationId xmlns:p14="http://schemas.microsoft.com/office/powerpoint/2010/main" val="24165588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117</a:t>
            </a:fld>
            <a:endParaRPr lang="es-ES"/>
          </a:p>
        </p:txBody>
      </p:sp>
    </p:spTree>
    <p:extLst>
      <p:ext uri="{BB962C8B-B14F-4D97-AF65-F5344CB8AC3E}">
        <p14:creationId xmlns:p14="http://schemas.microsoft.com/office/powerpoint/2010/main" val="194941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15</a:t>
            </a:fld>
            <a:endParaRPr lang="es-ES"/>
          </a:p>
        </p:txBody>
      </p:sp>
    </p:spTree>
    <p:extLst>
      <p:ext uri="{BB962C8B-B14F-4D97-AF65-F5344CB8AC3E}">
        <p14:creationId xmlns:p14="http://schemas.microsoft.com/office/powerpoint/2010/main" val="29760191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118</a:t>
            </a:fld>
            <a:endParaRPr lang="es-ES"/>
          </a:p>
        </p:txBody>
      </p:sp>
    </p:spTree>
    <p:extLst>
      <p:ext uri="{BB962C8B-B14F-4D97-AF65-F5344CB8AC3E}">
        <p14:creationId xmlns:p14="http://schemas.microsoft.com/office/powerpoint/2010/main" val="3990902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119</a:t>
            </a:fld>
            <a:endParaRPr lang="es-ES"/>
          </a:p>
        </p:txBody>
      </p:sp>
    </p:spTree>
    <p:extLst>
      <p:ext uri="{BB962C8B-B14F-4D97-AF65-F5344CB8AC3E}">
        <p14:creationId xmlns:p14="http://schemas.microsoft.com/office/powerpoint/2010/main" val="19588232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120</a:t>
            </a:fld>
            <a:endParaRPr lang="es-ES"/>
          </a:p>
        </p:txBody>
      </p:sp>
    </p:spTree>
    <p:extLst>
      <p:ext uri="{BB962C8B-B14F-4D97-AF65-F5344CB8AC3E}">
        <p14:creationId xmlns:p14="http://schemas.microsoft.com/office/powerpoint/2010/main" val="745251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121</a:t>
            </a:fld>
            <a:endParaRPr lang="es-ES"/>
          </a:p>
        </p:txBody>
      </p:sp>
    </p:spTree>
    <p:extLst>
      <p:ext uri="{BB962C8B-B14F-4D97-AF65-F5344CB8AC3E}">
        <p14:creationId xmlns:p14="http://schemas.microsoft.com/office/powerpoint/2010/main" val="33224090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122</a:t>
            </a:fld>
            <a:endParaRPr lang="es-ES"/>
          </a:p>
        </p:txBody>
      </p:sp>
    </p:spTree>
    <p:extLst>
      <p:ext uri="{BB962C8B-B14F-4D97-AF65-F5344CB8AC3E}">
        <p14:creationId xmlns:p14="http://schemas.microsoft.com/office/powerpoint/2010/main" val="42483257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123</a:t>
            </a:fld>
            <a:endParaRPr lang="es-ES"/>
          </a:p>
        </p:txBody>
      </p:sp>
    </p:spTree>
    <p:extLst>
      <p:ext uri="{BB962C8B-B14F-4D97-AF65-F5344CB8AC3E}">
        <p14:creationId xmlns:p14="http://schemas.microsoft.com/office/powerpoint/2010/main" val="27815529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124</a:t>
            </a:fld>
            <a:endParaRPr lang="es-ES"/>
          </a:p>
        </p:txBody>
      </p:sp>
    </p:spTree>
    <p:extLst>
      <p:ext uri="{BB962C8B-B14F-4D97-AF65-F5344CB8AC3E}">
        <p14:creationId xmlns:p14="http://schemas.microsoft.com/office/powerpoint/2010/main" val="36600997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132</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133</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134</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16</a:t>
            </a:fld>
            <a:endParaRPr lang="es-ES"/>
          </a:p>
        </p:txBody>
      </p:sp>
    </p:spTree>
    <p:extLst>
      <p:ext uri="{BB962C8B-B14F-4D97-AF65-F5344CB8AC3E}">
        <p14:creationId xmlns:p14="http://schemas.microsoft.com/office/powerpoint/2010/main" val="276515299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135</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136</a:t>
            </a:fld>
            <a:endParaRPr lang="es-ES"/>
          </a:p>
        </p:txBody>
      </p:sp>
    </p:spTree>
    <p:extLst>
      <p:ext uri="{BB962C8B-B14F-4D97-AF65-F5344CB8AC3E}">
        <p14:creationId xmlns:p14="http://schemas.microsoft.com/office/powerpoint/2010/main" val="31329469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137</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152</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153</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154</a:t>
            </a:fld>
            <a:endParaRPr lang="es-ES"/>
          </a:p>
        </p:txBody>
      </p:sp>
    </p:spTree>
    <p:extLst>
      <p:ext uri="{BB962C8B-B14F-4D97-AF65-F5344CB8AC3E}">
        <p14:creationId xmlns:p14="http://schemas.microsoft.com/office/powerpoint/2010/main" val="17871137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155</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156</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157</a:t>
            </a:fld>
            <a:endParaRPr lang="es-ES"/>
          </a:p>
        </p:txBody>
      </p:sp>
    </p:spTree>
    <p:extLst>
      <p:ext uri="{BB962C8B-B14F-4D97-AF65-F5344CB8AC3E}">
        <p14:creationId xmlns:p14="http://schemas.microsoft.com/office/powerpoint/2010/main" val="1624234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158</a:t>
            </a:fld>
            <a:endParaRPr lang="es-ES"/>
          </a:p>
        </p:txBody>
      </p:sp>
    </p:spTree>
    <p:extLst>
      <p:ext uri="{BB962C8B-B14F-4D97-AF65-F5344CB8AC3E}">
        <p14:creationId xmlns:p14="http://schemas.microsoft.com/office/powerpoint/2010/main" val="321909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17</a:t>
            </a:fld>
            <a:endParaRPr lang="es-ES"/>
          </a:p>
        </p:txBody>
      </p:sp>
    </p:spTree>
    <p:extLst>
      <p:ext uri="{BB962C8B-B14F-4D97-AF65-F5344CB8AC3E}">
        <p14:creationId xmlns:p14="http://schemas.microsoft.com/office/powerpoint/2010/main" val="6045132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159</a:t>
            </a:fld>
            <a:endParaRPr lang="es-ES"/>
          </a:p>
        </p:txBody>
      </p:sp>
    </p:spTree>
    <p:extLst>
      <p:ext uri="{BB962C8B-B14F-4D97-AF65-F5344CB8AC3E}">
        <p14:creationId xmlns:p14="http://schemas.microsoft.com/office/powerpoint/2010/main" val="30690349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160</a:t>
            </a:fld>
            <a:endParaRPr lang="es-ES"/>
          </a:p>
        </p:txBody>
      </p:sp>
    </p:spTree>
    <p:extLst>
      <p:ext uri="{BB962C8B-B14F-4D97-AF65-F5344CB8AC3E}">
        <p14:creationId xmlns:p14="http://schemas.microsoft.com/office/powerpoint/2010/main" val="28093521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161</a:t>
            </a:fld>
            <a:endParaRPr lang="es-ES"/>
          </a:p>
        </p:txBody>
      </p:sp>
    </p:spTree>
    <p:extLst>
      <p:ext uri="{BB962C8B-B14F-4D97-AF65-F5344CB8AC3E}">
        <p14:creationId xmlns:p14="http://schemas.microsoft.com/office/powerpoint/2010/main" val="354035216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162</a:t>
            </a:fld>
            <a:endParaRPr lang="es-ES"/>
          </a:p>
        </p:txBody>
      </p:sp>
    </p:spTree>
    <p:extLst>
      <p:ext uri="{BB962C8B-B14F-4D97-AF65-F5344CB8AC3E}">
        <p14:creationId xmlns:p14="http://schemas.microsoft.com/office/powerpoint/2010/main" val="30022649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163</a:t>
            </a:fld>
            <a:endParaRPr lang="es-ES"/>
          </a:p>
        </p:txBody>
      </p:sp>
    </p:spTree>
    <p:extLst>
      <p:ext uri="{BB962C8B-B14F-4D97-AF65-F5344CB8AC3E}">
        <p14:creationId xmlns:p14="http://schemas.microsoft.com/office/powerpoint/2010/main" val="17166360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164</a:t>
            </a:fld>
            <a:endParaRPr lang="es-ES"/>
          </a:p>
        </p:txBody>
      </p:sp>
    </p:spTree>
    <p:extLst>
      <p:ext uri="{BB962C8B-B14F-4D97-AF65-F5344CB8AC3E}">
        <p14:creationId xmlns:p14="http://schemas.microsoft.com/office/powerpoint/2010/main" val="105584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18</a:t>
            </a:fld>
            <a:endParaRPr lang="es-ES"/>
          </a:p>
        </p:txBody>
      </p:sp>
    </p:spTree>
    <p:extLst>
      <p:ext uri="{BB962C8B-B14F-4D97-AF65-F5344CB8AC3E}">
        <p14:creationId xmlns:p14="http://schemas.microsoft.com/office/powerpoint/2010/main" val="1326308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19</a:t>
            </a:fld>
            <a:endParaRPr lang="es-ES"/>
          </a:p>
        </p:txBody>
      </p:sp>
    </p:spTree>
    <p:extLst>
      <p:ext uri="{BB962C8B-B14F-4D97-AF65-F5344CB8AC3E}">
        <p14:creationId xmlns:p14="http://schemas.microsoft.com/office/powerpoint/2010/main" val="266632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20</a:t>
            </a:fld>
            <a:endParaRPr lang="es-ES"/>
          </a:p>
        </p:txBody>
      </p:sp>
    </p:spTree>
    <p:extLst>
      <p:ext uri="{BB962C8B-B14F-4D97-AF65-F5344CB8AC3E}">
        <p14:creationId xmlns:p14="http://schemas.microsoft.com/office/powerpoint/2010/main" val="899887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21</a:t>
            </a:fld>
            <a:endParaRPr lang="es-ES"/>
          </a:p>
        </p:txBody>
      </p:sp>
    </p:spTree>
    <p:extLst>
      <p:ext uri="{BB962C8B-B14F-4D97-AF65-F5344CB8AC3E}">
        <p14:creationId xmlns:p14="http://schemas.microsoft.com/office/powerpoint/2010/main" val="1400465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22</a:t>
            </a:fld>
            <a:endParaRPr lang="es-ES"/>
          </a:p>
        </p:txBody>
      </p:sp>
    </p:spTree>
    <p:extLst>
      <p:ext uri="{BB962C8B-B14F-4D97-AF65-F5344CB8AC3E}">
        <p14:creationId xmlns:p14="http://schemas.microsoft.com/office/powerpoint/2010/main" val="117567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23</a:t>
            </a:fld>
            <a:endParaRPr lang="es-ES"/>
          </a:p>
        </p:txBody>
      </p:sp>
    </p:spTree>
    <p:extLst>
      <p:ext uri="{BB962C8B-B14F-4D97-AF65-F5344CB8AC3E}">
        <p14:creationId xmlns:p14="http://schemas.microsoft.com/office/powerpoint/2010/main" val="66437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a:t>
            </a:fld>
            <a:endParaRPr lang="es-ES"/>
          </a:p>
        </p:txBody>
      </p:sp>
    </p:spTree>
    <p:extLst>
      <p:ext uri="{BB962C8B-B14F-4D97-AF65-F5344CB8AC3E}">
        <p14:creationId xmlns:p14="http://schemas.microsoft.com/office/powerpoint/2010/main" val="3340540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24</a:t>
            </a:fld>
            <a:endParaRPr lang="es-ES"/>
          </a:p>
        </p:txBody>
      </p:sp>
    </p:spTree>
    <p:extLst>
      <p:ext uri="{BB962C8B-B14F-4D97-AF65-F5344CB8AC3E}">
        <p14:creationId xmlns:p14="http://schemas.microsoft.com/office/powerpoint/2010/main" val="3961221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25</a:t>
            </a:fld>
            <a:endParaRPr lang="es-ES"/>
          </a:p>
        </p:txBody>
      </p:sp>
    </p:spTree>
    <p:extLst>
      <p:ext uri="{BB962C8B-B14F-4D97-AF65-F5344CB8AC3E}">
        <p14:creationId xmlns:p14="http://schemas.microsoft.com/office/powerpoint/2010/main" val="1381546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26</a:t>
            </a:fld>
            <a:endParaRPr lang="es-ES"/>
          </a:p>
        </p:txBody>
      </p:sp>
    </p:spTree>
    <p:extLst>
      <p:ext uri="{BB962C8B-B14F-4D97-AF65-F5344CB8AC3E}">
        <p14:creationId xmlns:p14="http://schemas.microsoft.com/office/powerpoint/2010/main" val="180045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27</a:t>
            </a:fld>
            <a:endParaRPr lang="es-ES"/>
          </a:p>
        </p:txBody>
      </p:sp>
    </p:spTree>
    <p:extLst>
      <p:ext uri="{BB962C8B-B14F-4D97-AF65-F5344CB8AC3E}">
        <p14:creationId xmlns:p14="http://schemas.microsoft.com/office/powerpoint/2010/main" val="685598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28</a:t>
            </a:fld>
            <a:endParaRPr lang="es-ES"/>
          </a:p>
        </p:txBody>
      </p:sp>
    </p:spTree>
    <p:extLst>
      <p:ext uri="{BB962C8B-B14F-4D97-AF65-F5344CB8AC3E}">
        <p14:creationId xmlns:p14="http://schemas.microsoft.com/office/powerpoint/2010/main" val="4262437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29</a:t>
            </a:fld>
            <a:endParaRPr lang="es-ES"/>
          </a:p>
        </p:txBody>
      </p:sp>
    </p:spTree>
    <p:extLst>
      <p:ext uri="{BB962C8B-B14F-4D97-AF65-F5344CB8AC3E}">
        <p14:creationId xmlns:p14="http://schemas.microsoft.com/office/powerpoint/2010/main" val="263486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30</a:t>
            </a:fld>
            <a:endParaRPr lang="es-ES"/>
          </a:p>
        </p:txBody>
      </p:sp>
    </p:spTree>
    <p:extLst>
      <p:ext uri="{BB962C8B-B14F-4D97-AF65-F5344CB8AC3E}">
        <p14:creationId xmlns:p14="http://schemas.microsoft.com/office/powerpoint/2010/main" val="4175243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31</a:t>
            </a:fld>
            <a:endParaRPr lang="es-ES"/>
          </a:p>
        </p:txBody>
      </p:sp>
    </p:spTree>
    <p:extLst>
      <p:ext uri="{BB962C8B-B14F-4D97-AF65-F5344CB8AC3E}">
        <p14:creationId xmlns:p14="http://schemas.microsoft.com/office/powerpoint/2010/main" val="326462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32</a:t>
            </a:fld>
            <a:endParaRPr lang="es-ES"/>
          </a:p>
        </p:txBody>
      </p:sp>
    </p:spTree>
    <p:extLst>
      <p:ext uri="{BB962C8B-B14F-4D97-AF65-F5344CB8AC3E}">
        <p14:creationId xmlns:p14="http://schemas.microsoft.com/office/powerpoint/2010/main" val="3374633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33</a:t>
            </a:fld>
            <a:endParaRPr lang="es-ES"/>
          </a:p>
        </p:txBody>
      </p:sp>
    </p:spTree>
    <p:extLst>
      <p:ext uri="{BB962C8B-B14F-4D97-AF65-F5344CB8AC3E}">
        <p14:creationId xmlns:p14="http://schemas.microsoft.com/office/powerpoint/2010/main" val="2989965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a:t>
            </a:fld>
            <a:endParaRPr lang="es-ES"/>
          </a:p>
        </p:txBody>
      </p:sp>
    </p:spTree>
    <p:extLst>
      <p:ext uri="{BB962C8B-B14F-4D97-AF65-F5344CB8AC3E}">
        <p14:creationId xmlns:p14="http://schemas.microsoft.com/office/powerpoint/2010/main" val="4142069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34</a:t>
            </a:fld>
            <a:endParaRPr lang="es-ES"/>
          </a:p>
        </p:txBody>
      </p:sp>
    </p:spTree>
    <p:extLst>
      <p:ext uri="{BB962C8B-B14F-4D97-AF65-F5344CB8AC3E}">
        <p14:creationId xmlns:p14="http://schemas.microsoft.com/office/powerpoint/2010/main" val="2875983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35</a:t>
            </a:fld>
            <a:endParaRPr lang="es-ES"/>
          </a:p>
        </p:txBody>
      </p:sp>
    </p:spTree>
    <p:extLst>
      <p:ext uri="{BB962C8B-B14F-4D97-AF65-F5344CB8AC3E}">
        <p14:creationId xmlns:p14="http://schemas.microsoft.com/office/powerpoint/2010/main" val="1754798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36</a:t>
            </a:fld>
            <a:endParaRPr lang="es-ES"/>
          </a:p>
        </p:txBody>
      </p:sp>
    </p:spTree>
    <p:extLst>
      <p:ext uri="{BB962C8B-B14F-4D97-AF65-F5344CB8AC3E}">
        <p14:creationId xmlns:p14="http://schemas.microsoft.com/office/powerpoint/2010/main" val="1499038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37</a:t>
            </a:fld>
            <a:endParaRPr lang="es-ES"/>
          </a:p>
        </p:txBody>
      </p:sp>
    </p:spTree>
    <p:extLst>
      <p:ext uri="{BB962C8B-B14F-4D97-AF65-F5344CB8AC3E}">
        <p14:creationId xmlns:p14="http://schemas.microsoft.com/office/powerpoint/2010/main" val="2711066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41</a:t>
            </a:fld>
            <a:endParaRPr lang="es-ES"/>
          </a:p>
        </p:txBody>
      </p:sp>
    </p:spTree>
    <p:extLst>
      <p:ext uri="{BB962C8B-B14F-4D97-AF65-F5344CB8AC3E}">
        <p14:creationId xmlns:p14="http://schemas.microsoft.com/office/powerpoint/2010/main" val="2891577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42</a:t>
            </a:fld>
            <a:endParaRPr lang="es-ES"/>
          </a:p>
        </p:txBody>
      </p:sp>
    </p:spTree>
    <p:extLst>
      <p:ext uri="{BB962C8B-B14F-4D97-AF65-F5344CB8AC3E}">
        <p14:creationId xmlns:p14="http://schemas.microsoft.com/office/powerpoint/2010/main" val="186538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43</a:t>
            </a:fld>
            <a:endParaRPr lang="es-ES"/>
          </a:p>
        </p:txBody>
      </p:sp>
    </p:spTree>
    <p:extLst>
      <p:ext uri="{BB962C8B-B14F-4D97-AF65-F5344CB8AC3E}">
        <p14:creationId xmlns:p14="http://schemas.microsoft.com/office/powerpoint/2010/main" val="1279145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44</a:t>
            </a:fld>
            <a:endParaRPr lang="es-ES"/>
          </a:p>
        </p:txBody>
      </p:sp>
    </p:spTree>
    <p:extLst>
      <p:ext uri="{BB962C8B-B14F-4D97-AF65-F5344CB8AC3E}">
        <p14:creationId xmlns:p14="http://schemas.microsoft.com/office/powerpoint/2010/main" val="489541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45</a:t>
            </a:fld>
            <a:endParaRPr lang="es-ES"/>
          </a:p>
        </p:txBody>
      </p:sp>
    </p:spTree>
    <p:extLst>
      <p:ext uri="{BB962C8B-B14F-4D97-AF65-F5344CB8AC3E}">
        <p14:creationId xmlns:p14="http://schemas.microsoft.com/office/powerpoint/2010/main" val="4293001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46</a:t>
            </a:fld>
            <a:endParaRPr lang="es-ES"/>
          </a:p>
        </p:txBody>
      </p:sp>
    </p:spTree>
    <p:extLst>
      <p:ext uri="{BB962C8B-B14F-4D97-AF65-F5344CB8AC3E}">
        <p14:creationId xmlns:p14="http://schemas.microsoft.com/office/powerpoint/2010/main" val="37746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a:t>
            </a:fld>
            <a:endParaRPr lang="es-ES"/>
          </a:p>
        </p:txBody>
      </p:sp>
    </p:spTree>
    <p:extLst>
      <p:ext uri="{BB962C8B-B14F-4D97-AF65-F5344CB8AC3E}">
        <p14:creationId xmlns:p14="http://schemas.microsoft.com/office/powerpoint/2010/main" val="2077802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47</a:t>
            </a:fld>
            <a:endParaRPr lang="es-ES"/>
          </a:p>
        </p:txBody>
      </p:sp>
    </p:spTree>
    <p:extLst>
      <p:ext uri="{BB962C8B-B14F-4D97-AF65-F5344CB8AC3E}">
        <p14:creationId xmlns:p14="http://schemas.microsoft.com/office/powerpoint/2010/main" val="1432306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48</a:t>
            </a:fld>
            <a:endParaRPr lang="es-ES"/>
          </a:p>
        </p:txBody>
      </p:sp>
    </p:spTree>
    <p:extLst>
      <p:ext uri="{BB962C8B-B14F-4D97-AF65-F5344CB8AC3E}">
        <p14:creationId xmlns:p14="http://schemas.microsoft.com/office/powerpoint/2010/main" val="2687196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49</a:t>
            </a:fld>
            <a:endParaRPr lang="es-ES"/>
          </a:p>
        </p:txBody>
      </p:sp>
    </p:spTree>
    <p:extLst>
      <p:ext uri="{BB962C8B-B14F-4D97-AF65-F5344CB8AC3E}">
        <p14:creationId xmlns:p14="http://schemas.microsoft.com/office/powerpoint/2010/main" val="2909944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50</a:t>
            </a:fld>
            <a:endParaRPr lang="es-ES"/>
          </a:p>
        </p:txBody>
      </p:sp>
    </p:spTree>
    <p:extLst>
      <p:ext uri="{BB962C8B-B14F-4D97-AF65-F5344CB8AC3E}">
        <p14:creationId xmlns:p14="http://schemas.microsoft.com/office/powerpoint/2010/main" val="2749758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51</a:t>
            </a:fld>
            <a:endParaRPr lang="es-ES"/>
          </a:p>
        </p:txBody>
      </p:sp>
    </p:spTree>
    <p:extLst>
      <p:ext uri="{BB962C8B-B14F-4D97-AF65-F5344CB8AC3E}">
        <p14:creationId xmlns:p14="http://schemas.microsoft.com/office/powerpoint/2010/main" val="1343639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52</a:t>
            </a:fld>
            <a:endParaRPr lang="es-ES"/>
          </a:p>
        </p:txBody>
      </p:sp>
    </p:spTree>
    <p:extLst>
      <p:ext uri="{BB962C8B-B14F-4D97-AF65-F5344CB8AC3E}">
        <p14:creationId xmlns:p14="http://schemas.microsoft.com/office/powerpoint/2010/main" val="525184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53</a:t>
            </a:fld>
            <a:endParaRPr lang="es-ES"/>
          </a:p>
        </p:txBody>
      </p:sp>
    </p:spTree>
    <p:extLst>
      <p:ext uri="{BB962C8B-B14F-4D97-AF65-F5344CB8AC3E}">
        <p14:creationId xmlns:p14="http://schemas.microsoft.com/office/powerpoint/2010/main" val="3661719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54</a:t>
            </a:fld>
            <a:endParaRPr lang="es-ES"/>
          </a:p>
        </p:txBody>
      </p:sp>
    </p:spTree>
    <p:extLst>
      <p:ext uri="{BB962C8B-B14F-4D97-AF65-F5344CB8AC3E}">
        <p14:creationId xmlns:p14="http://schemas.microsoft.com/office/powerpoint/2010/main" val="1679376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55</a:t>
            </a:fld>
            <a:endParaRPr lang="es-ES"/>
          </a:p>
        </p:txBody>
      </p:sp>
    </p:spTree>
    <p:extLst>
      <p:ext uri="{BB962C8B-B14F-4D97-AF65-F5344CB8AC3E}">
        <p14:creationId xmlns:p14="http://schemas.microsoft.com/office/powerpoint/2010/main" val="1156027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56</a:t>
            </a:fld>
            <a:endParaRPr lang="es-ES"/>
          </a:p>
        </p:txBody>
      </p:sp>
    </p:spTree>
    <p:extLst>
      <p:ext uri="{BB962C8B-B14F-4D97-AF65-F5344CB8AC3E}">
        <p14:creationId xmlns:p14="http://schemas.microsoft.com/office/powerpoint/2010/main" val="307553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a:t>
            </a:fld>
            <a:endParaRPr lang="es-ES"/>
          </a:p>
        </p:txBody>
      </p:sp>
    </p:spTree>
    <p:extLst>
      <p:ext uri="{BB962C8B-B14F-4D97-AF65-F5344CB8AC3E}">
        <p14:creationId xmlns:p14="http://schemas.microsoft.com/office/powerpoint/2010/main" val="3509470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57</a:t>
            </a:fld>
            <a:endParaRPr lang="es-ES"/>
          </a:p>
        </p:txBody>
      </p:sp>
    </p:spTree>
    <p:extLst>
      <p:ext uri="{BB962C8B-B14F-4D97-AF65-F5344CB8AC3E}">
        <p14:creationId xmlns:p14="http://schemas.microsoft.com/office/powerpoint/2010/main" val="1664910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58</a:t>
            </a:fld>
            <a:endParaRPr lang="es-ES"/>
          </a:p>
        </p:txBody>
      </p:sp>
    </p:spTree>
    <p:extLst>
      <p:ext uri="{BB962C8B-B14F-4D97-AF65-F5344CB8AC3E}">
        <p14:creationId xmlns:p14="http://schemas.microsoft.com/office/powerpoint/2010/main" val="261273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59</a:t>
            </a:fld>
            <a:endParaRPr lang="es-ES"/>
          </a:p>
        </p:txBody>
      </p:sp>
    </p:spTree>
    <p:extLst>
      <p:ext uri="{BB962C8B-B14F-4D97-AF65-F5344CB8AC3E}">
        <p14:creationId xmlns:p14="http://schemas.microsoft.com/office/powerpoint/2010/main" val="32901201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60</a:t>
            </a:fld>
            <a:endParaRPr lang="es-ES"/>
          </a:p>
        </p:txBody>
      </p:sp>
    </p:spTree>
    <p:extLst>
      <p:ext uri="{BB962C8B-B14F-4D97-AF65-F5344CB8AC3E}">
        <p14:creationId xmlns:p14="http://schemas.microsoft.com/office/powerpoint/2010/main" val="3901406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61</a:t>
            </a:fld>
            <a:endParaRPr lang="es-ES"/>
          </a:p>
        </p:txBody>
      </p:sp>
    </p:spTree>
    <p:extLst>
      <p:ext uri="{BB962C8B-B14F-4D97-AF65-F5344CB8AC3E}">
        <p14:creationId xmlns:p14="http://schemas.microsoft.com/office/powerpoint/2010/main" val="204214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62</a:t>
            </a:fld>
            <a:endParaRPr lang="es-ES"/>
          </a:p>
        </p:txBody>
      </p:sp>
    </p:spTree>
    <p:extLst>
      <p:ext uri="{BB962C8B-B14F-4D97-AF65-F5344CB8AC3E}">
        <p14:creationId xmlns:p14="http://schemas.microsoft.com/office/powerpoint/2010/main" val="4965970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63</a:t>
            </a:fld>
            <a:endParaRPr lang="es-ES"/>
          </a:p>
        </p:txBody>
      </p:sp>
    </p:spTree>
    <p:extLst>
      <p:ext uri="{BB962C8B-B14F-4D97-AF65-F5344CB8AC3E}">
        <p14:creationId xmlns:p14="http://schemas.microsoft.com/office/powerpoint/2010/main" val="15860549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65</a:t>
            </a:fld>
            <a:endParaRPr lang="es-ES"/>
          </a:p>
        </p:txBody>
      </p:sp>
    </p:spTree>
    <p:extLst>
      <p:ext uri="{BB962C8B-B14F-4D97-AF65-F5344CB8AC3E}">
        <p14:creationId xmlns:p14="http://schemas.microsoft.com/office/powerpoint/2010/main" val="27415433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66</a:t>
            </a:fld>
            <a:endParaRPr lang="es-ES"/>
          </a:p>
        </p:txBody>
      </p:sp>
    </p:spTree>
    <p:extLst>
      <p:ext uri="{BB962C8B-B14F-4D97-AF65-F5344CB8AC3E}">
        <p14:creationId xmlns:p14="http://schemas.microsoft.com/office/powerpoint/2010/main" val="36943944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67</a:t>
            </a:fld>
            <a:endParaRPr lang="es-ES"/>
          </a:p>
        </p:txBody>
      </p:sp>
    </p:spTree>
    <p:extLst>
      <p:ext uri="{BB962C8B-B14F-4D97-AF65-F5344CB8AC3E}">
        <p14:creationId xmlns:p14="http://schemas.microsoft.com/office/powerpoint/2010/main" val="855069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a:t>
            </a:fld>
            <a:endParaRPr lang="es-ES"/>
          </a:p>
        </p:txBody>
      </p:sp>
    </p:spTree>
    <p:extLst>
      <p:ext uri="{BB962C8B-B14F-4D97-AF65-F5344CB8AC3E}">
        <p14:creationId xmlns:p14="http://schemas.microsoft.com/office/powerpoint/2010/main" val="1884734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68</a:t>
            </a:fld>
            <a:endParaRPr lang="es-ES"/>
          </a:p>
        </p:txBody>
      </p:sp>
    </p:spTree>
    <p:extLst>
      <p:ext uri="{BB962C8B-B14F-4D97-AF65-F5344CB8AC3E}">
        <p14:creationId xmlns:p14="http://schemas.microsoft.com/office/powerpoint/2010/main" val="3675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69</a:t>
            </a:fld>
            <a:endParaRPr lang="es-ES"/>
          </a:p>
        </p:txBody>
      </p:sp>
    </p:spTree>
    <p:extLst>
      <p:ext uri="{BB962C8B-B14F-4D97-AF65-F5344CB8AC3E}">
        <p14:creationId xmlns:p14="http://schemas.microsoft.com/office/powerpoint/2010/main" val="473081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70</a:t>
            </a:fld>
            <a:endParaRPr lang="es-ES"/>
          </a:p>
        </p:txBody>
      </p:sp>
    </p:spTree>
    <p:extLst>
      <p:ext uri="{BB962C8B-B14F-4D97-AF65-F5344CB8AC3E}">
        <p14:creationId xmlns:p14="http://schemas.microsoft.com/office/powerpoint/2010/main" val="18204220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71</a:t>
            </a:fld>
            <a:endParaRPr lang="es-ES"/>
          </a:p>
        </p:txBody>
      </p:sp>
    </p:spTree>
    <p:extLst>
      <p:ext uri="{BB962C8B-B14F-4D97-AF65-F5344CB8AC3E}">
        <p14:creationId xmlns:p14="http://schemas.microsoft.com/office/powerpoint/2010/main" val="5404591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72</a:t>
            </a:fld>
            <a:endParaRPr lang="es-ES"/>
          </a:p>
        </p:txBody>
      </p:sp>
    </p:spTree>
    <p:extLst>
      <p:ext uri="{BB962C8B-B14F-4D97-AF65-F5344CB8AC3E}">
        <p14:creationId xmlns:p14="http://schemas.microsoft.com/office/powerpoint/2010/main" val="1834780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73</a:t>
            </a:fld>
            <a:endParaRPr lang="es-ES"/>
          </a:p>
        </p:txBody>
      </p:sp>
    </p:spTree>
    <p:extLst>
      <p:ext uri="{BB962C8B-B14F-4D97-AF65-F5344CB8AC3E}">
        <p14:creationId xmlns:p14="http://schemas.microsoft.com/office/powerpoint/2010/main" val="2655164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74</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75</a:t>
            </a:fld>
            <a:endParaRPr lang="es-ES"/>
          </a:p>
        </p:txBody>
      </p:sp>
    </p:spTree>
    <p:extLst>
      <p:ext uri="{BB962C8B-B14F-4D97-AF65-F5344CB8AC3E}">
        <p14:creationId xmlns:p14="http://schemas.microsoft.com/office/powerpoint/2010/main" val="35124873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76</a:t>
            </a:fld>
            <a:endParaRPr lang="es-ES"/>
          </a:p>
        </p:txBody>
      </p:sp>
    </p:spTree>
    <p:extLst>
      <p:ext uri="{BB962C8B-B14F-4D97-AF65-F5344CB8AC3E}">
        <p14:creationId xmlns:p14="http://schemas.microsoft.com/office/powerpoint/2010/main" val="17023301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77</a:t>
            </a:fld>
            <a:endParaRPr lang="es-ES"/>
          </a:p>
        </p:txBody>
      </p:sp>
    </p:spTree>
    <p:extLst>
      <p:ext uri="{BB962C8B-B14F-4D97-AF65-F5344CB8AC3E}">
        <p14:creationId xmlns:p14="http://schemas.microsoft.com/office/powerpoint/2010/main" val="276219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a:t>
            </a:fld>
            <a:endParaRPr lang="es-ES"/>
          </a:p>
        </p:txBody>
      </p:sp>
    </p:spTree>
    <p:extLst>
      <p:ext uri="{BB962C8B-B14F-4D97-AF65-F5344CB8AC3E}">
        <p14:creationId xmlns:p14="http://schemas.microsoft.com/office/powerpoint/2010/main" val="1243077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78</a:t>
            </a:fld>
            <a:endParaRPr lang="es-ES"/>
          </a:p>
        </p:txBody>
      </p:sp>
    </p:spTree>
    <p:extLst>
      <p:ext uri="{BB962C8B-B14F-4D97-AF65-F5344CB8AC3E}">
        <p14:creationId xmlns:p14="http://schemas.microsoft.com/office/powerpoint/2010/main" val="1325666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79</a:t>
            </a:fld>
            <a:endParaRPr lang="es-ES"/>
          </a:p>
        </p:txBody>
      </p:sp>
    </p:spTree>
    <p:extLst>
      <p:ext uri="{BB962C8B-B14F-4D97-AF65-F5344CB8AC3E}">
        <p14:creationId xmlns:p14="http://schemas.microsoft.com/office/powerpoint/2010/main" val="1631283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80</a:t>
            </a:fld>
            <a:endParaRPr lang="es-ES"/>
          </a:p>
        </p:txBody>
      </p:sp>
    </p:spTree>
    <p:extLst>
      <p:ext uri="{BB962C8B-B14F-4D97-AF65-F5344CB8AC3E}">
        <p14:creationId xmlns:p14="http://schemas.microsoft.com/office/powerpoint/2010/main" val="18141565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81</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82</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83</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84</a:t>
            </a:fld>
            <a:endParaRPr lang="es-ES"/>
          </a:p>
        </p:txBody>
      </p:sp>
    </p:spTree>
    <p:extLst>
      <p:ext uri="{BB962C8B-B14F-4D97-AF65-F5344CB8AC3E}">
        <p14:creationId xmlns:p14="http://schemas.microsoft.com/office/powerpoint/2010/main" val="20200379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85</a:t>
            </a:fld>
            <a:endParaRPr lang="es-ES"/>
          </a:p>
        </p:txBody>
      </p:sp>
    </p:spTree>
    <p:extLst>
      <p:ext uri="{BB962C8B-B14F-4D97-AF65-F5344CB8AC3E}">
        <p14:creationId xmlns:p14="http://schemas.microsoft.com/office/powerpoint/2010/main" val="3407025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86</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87</a:t>
            </a:fld>
            <a:endParaRPr lang="es-ES"/>
          </a:p>
        </p:txBody>
      </p:sp>
    </p:spTree>
    <p:extLst>
      <p:ext uri="{BB962C8B-B14F-4D97-AF65-F5344CB8AC3E}">
        <p14:creationId xmlns:p14="http://schemas.microsoft.com/office/powerpoint/2010/main" val="4074182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12</a:t>
            </a:fld>
            <a:endParaRPr lang="es-ES"/>
          </a:p>
        </p:txBody>
      </p:sp>
    </p:spTree>
    <p:extLst>
      <p:ext uri="{BB962C8B-B14F-4D97-AF65-F5344CB8AC3E}">
        <p14:creationId xmlns:p14="http://schemas.microsoft.com/office/powerpoint/2010/main" val="24199296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88</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89</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90</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91</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92</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93</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94</a:t>
            </a:fld>
            <a:endParaRPr lang="es-ES"/>
          </a:p>
        </p:txBody>
      </p:sp>
    </p:spTree>
    <p:extLst>
      <p:ext uri="{BB962C8B-B14F-4D97-AF65-F5344CB8AC3E}">
        <p14:creationId xmlns:p14="http://schemas.microsoft.com/office/powerpoint/2010/main" val="3741000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95</a:t>
            </a:fld>
            <a:endParaRPr lang="es-ES"/>
          </a:p>
        </p:txBody>
      </p:sp>
    </p:spTree>
    <p:extLst>
      <p:ext uri="{BB962C8B-B14F-4D97-AF65-F5344CB8AC3E}">
        <p14:creationId xmlns:p14="http://schemas.microsoft.com/office/powerpoint/2010/main" val="29376444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96</a:t>
            </a:fld>
            <a:endParaRPr lang="es-ES"/>
          </a:p>
        </p:txBody>
      </p:sp>
    </p:spTree>
    <p:extLst>
      <p:ext uri="{BB962C8B-B14F-4D97-AF65-F5344CB8AC3E}">
        <p14:creationId xmlns:p14="http://schemas.microsoft.com/office/powerpoint/2010/main" val="26545801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97</a:t>
            </a:fld>
            <a:endParaRPr lang="es-ES"/>
          </a:p>
        </p:txBody>
      </p:sp>
    </p:spTree>
    <p:extLst>
      <p:ext uri="{BB962C8B-B14F-4D97-AF65-F5344CB8AC3E}">
        <p14:creationId xmlns:p14="http://schemas.microsoft.com/office/powerpoint/2010/main" val="3946335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13</a:t>
            </a:fld>
            <a:endParaRPr lang="es-ES"/>
          </a:p>
        </p:txBody>
      </p:sp>
    </p:spTree>
    <p:extLst>
      <p:ext uri="{BB962C8B-B14F-4D97-AF65-F5344CB8AC3E}">
        <p14:creationId xmlns:p14="http://schemas.microsoft.com/office/powerpoint/2010/main" val="28053867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98</a:t>
            </a:fld>
            <a:endParaRPr lang="es-ES"/>
          </a:p>
        </p:txBody>
      </p:sp>
    </p:spTree>
    <p:extLst>
      <p:ext uri="{BB962C8B-B14F-4D97-AF65-F5344CB8AC3E}">
        <p14:creationId xmlns:p14="http://schemas.microsoft.com/office/powerpoint/2010/main" val="37054902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99</a:t>
            </a:fld>
            <a:endParaRPr lang="es-ES"/>
          </a:p>
        </p:txBody>
      </p:sp>
    </p:spTree>
    <p:extLst>
      <p:ext uri="{BB962C8B-B14F-4D97-AF65-F5344CB8AC3E}">
        <p14:creationId xmlns:p14="http://schemas.microsoft.com/office/powerpoint/2010/main" val="10673065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100</a:t>
            </a:fld>
            <a:endParaRPr lang="es-ES"/>
          </a:p>
        </p:txBody>
      </p:sp>
    </p:spTree>
    <p:extLst>
      <p:ext uri="{BB962C8B-B14F-4D97-AF65-F5344CB8AC3E}">
        <p14:creationId xmlns:p14="http://schemas.microsoft.com/office/powerpoint/2010/main" val="36505812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101</a:t>
            </a:fld>
            <a:endParaRPr lang="es-ES"/>
          </a:p>
        </p:txBody>
      </p:sp>
    </p:spTree>
    <p:extLst>
      <p:ext uri="{BB962C8B-B14F-4D97-AF65-F5344CB8AC3E}">
        <p14:creationId xmlns:p14="http://schemas.microsoft.com/office/powerpoint/2010/main" val="3048473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102</a:t>
            </a:fld>
            <a:endParaRPr lang="es-ES"/>
          </a:p>
        </p:txBody>
      </p:sp>
    </p:spTree>
    <p:extLst>
      <p:ext uri="{BB962C8B-B14F-4D97-AF65-F5344CB8AC3E}">
        <p14:creationId xmlns:p14="http://schemas.microsoft.com/office/powerpoint/2010/main" val="27617398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103</a:t>
            </a:fld>
            <a:endParaRPr lang="es-ES"/>
          </a:p>
        </p:txBody>
      </p:sp>
    </p:spTree>
    <p:extLst>
      <p:ext uri="{BB962C8B-B14F-4D97-AF65-F5344CB8AC3E}">
        <p14:creationId xmlns:p14="http://schemas.microsoft.com/office/powerpoint/2010/main" val="2895316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104</a:t>
            </a:fld>
            <a:endParaRPr lang="es-ES"/>
          </a:p>
        </p:txBody>
      </p:sp>
    </p:spTree>
    <p:extLst>
      <p:ext uri="{BB962C8B-B14F-4D97-AF65-F5344CB8AC3E}">
        <p14:creationId xmlns:p14="http://schemas.microsoft.com/office/powerpoint/2010/main" val="35185405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105</a:t>
            </a:fld>
            <a:endParaRPr lang="es-ES"/>
          </a:p>
        </p:txBody>
      </p:sp>
    </p:spTree>
    <p:extLst>
      <p:ext uri="{BB962C8B-B14F-4D97-AF65-F5344CB8AC3E}">
        <p14:creationId xmlns:p14="http://schemas.microsoft.com/office/powerpoint/2010/main" val="29256585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C4092508-FB8F-4EDE-A1D0-1054D122378B}" type="slidenum">
              <a:rPr lang="es-ES" smtClean="0"/>
              <a:t>106</a:t>
            </a:fld>
            <a:endParaRPr lang="es-ES"/>
          </a:p>
        </p:txBody>
      </p:sp>
    </p:spTree>
    <p:extLst>
      <p:ext uri="{BB962C8B-B14F-4D97-AF65-F5344CB8AC3E}">
        <p14:creationId xmlns:p14="http://schemas.microsoft.com/office/powerpoint/2010/main" val="25310817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4092508-FB8F-4EDE-A1D0-1054D122378B}" type="slidenum">
              <a:rPr lang="es-ES" smtClean="0"/>
              <a:t>107</a:t>
            </a:fld>
            <a:endParaRPr lang="es-ES"/>
          </a:p>
        </p:txBody>
      </p:sp>
    </p:spTree>
    <p:extLst>
      <p:ext uri="{BB962C8B-B14F-4D97-AF65-F5344CB8AC3E}">
        <p14:creationId xmlns:p14="http://schemas.microsoft.com/office/powerpoint/2010/main" val="1675011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343786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5707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161857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87336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41565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136505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424209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643564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379234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96449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6D81F962-18C9-42EE-9CFF-90F216E7FFBA}" type="datetimeFigureOut">
              <a:rPr lang="es-ES" smtClean="0"/>
              <a:t>14/06/2021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350973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81F962-18C9-42EE-9CFF-90F216E7FFBA}" type="datetimeFigureOut">
              <a:rPr lang="es-ES" smtClean="0"/>
              <a:t>14/06/2021</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6907C-7CCA-4594-9E4E-0ACD35BAE3F1}" type="slidenum">
              <a:rPr lang="es-ES" smtClean="0"/>
              <a:t>‹Nº›</a:t>
            </a:fld>
            <a:endParaRPr lang="es-ES"/>
          </a:p>
        </p:txBody>
      </p:sp>
    </p:spTree>
    <p:extLst>
      <p:ext uri="{BB962C8B-B14F-4D97-AF65-F5344CB8AC3E}">
        <p14:creationId xmlns:p14="http://schemas.microsoft.com/office/powerpoint/2010/main" val="1158167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www.codecompiling.net/files/slides/UML_clase_03_UML_actividades_estados.pdf"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hyperlink" Target="http://www.codecompiling.net/files/slides/UML_clase_03_UML_actividades_estados.pdf" TargetMode="External"/></Relationships>
</file>

<file path=ppt/slides/_rels/slide1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108.emf"/></Relationships>
</file>

<file path=ppt/slides/_rels/slide156.xml.rels><?xml version="1.0" encoding="UTF-8" standalone="yes"?>
<Relationships xmlns="http://schemas.openxmlformats.org/package/2006/relationships"><Relationship Id="rId3" Type="http://schemas.openxmlformats.org/officeDocument/2006/relationships/hyperlink" Target="https://diagramasuml.com/componentes/" TargetMode="External"/><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hyperlink" Target="http://ocw.unican.es/ensenanzas-tecnicas/ingenieria-del-software-i/materiales-de-clase-1/is1-t02-trans.pdf" TargetMode="External"/><Relationship Id="rId2" Type="http://schemas.openxmlformats.org/officeDocument/2006/relationships/notesSlide" Target="../notesSlides/notesSlide135.xml"/><Relationship Id="rId1" Type="http://schemas.openxmlformats.org/officeDocument/2006/relationships/slideLayout" Target="../slideLayouts/slideLayout1.xml"/><Relationship Id="rId6" Type="http://schemas.openxmlformats.org/officeDocument/2006/relationships/hyperlink" Target="http://es.slideshare.net/buster_blader99/diagrama-de-secuencia-uml" TargetMode="External"/><Relationship Id="rId5" Type="http://schemas.openxmlformats.org/officeDocument/2006/relationships/hyperlink" Target="http://www.teatroabadia.com/es/uploads/documentos/iagramas_del_uml.pdf" TargetMode="External"/><Relationship Id="rId4" Type="http://schemas.openxmlformats.org/officeDocument/2006/relationships/hyperlink" Target="http://ocw.unizar.es/ciencias-experimentales/modelos-matematicos-en-bases-de-datos/uml/02UML_DiagramaActividades.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pmoinformatica.com/p/soapui-tutorial-en-espanol.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pmoinformatica.com/2014/01/consejos-seguridad-informatica.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pmoinformatica.com/2015/04/consejos-diseno-web-movil.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jpeg"/></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247032" y="824929"/>
            <a:ext cx="6624736" cy="473643"/>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endParaRPr lang="es-ES" dirty="0">
              <a:latin typeface="Berlin Sans FB" pitchFamily="34" charset="0"/>
            </a:endParaRPr>
          </a:p>
          <a:p>
            <a:pPr algn="ctr">
              <a:spcBef>
                <a:spcPct val="20000"/>
              </a:spcBef>
            </a:pPr>
            <a:r>
              <a:rPr lang="es-ES" sz="2400" dirty="0">
                <a:latin typeface="Berlin Sans FB" pitchFamily="34" charset="0"/>
              </a:rPr>
              <a:t>Lenguaje de Modelamiento Unificado(UML)</a:t>
            </a:r>
          </a:p>
          <a:p>
            <a:pPr algn="ctr">
              <a:spcBef>
                <a:spcPct val="20000"/>
              </a:spcBef>
            </a:pPr>
            <a:endParaRPr lang="es-CO" sz="3200" dirty="0">
              <a:latin typeface="Berlin Sans FB" pitchFamily="34" charset="0"/>
            </a:endParaRPr>
          </a:p>
        </p:txBody>
      </p:sp>
      <p:graphicFrame>
        <p:nvGraphicFramePr>
          <p:cNvPr id="3" name="2 Diagrama"/>
          <p:cNvGraphicFramePr/>
          <p:nvPr>
            <p:extLst>
              <p:ext uri="{D42A27DB-BD31-4B8C-83A1-F6EECF244321}">
                <p14:modId xmlns:p14="http://schemas.microsoft.com/office/powerpoint/2010/main" val="1403269321"/>
              </p:ext>
            </p:extLst>
          </p:nvPr>
        </p:nvGraphicFramePr>
        <p:xfrm>
          <a:off x="539552" y="1700808"/>
          <a:ext cx="8332216"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633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692696"/>
            <a:ext cx="7436265" cy="1143000"/>
          </a:xfrm>
        </p:spPr>
        <p:txBody>
          <a:bodyPr>
            <a:noAutofit/>
          </a:bodyPr>
          <a:lstStyle/>
          <a:p>
            <a:pPr>
              <a:spcBef>
                <a:spcPct val="20000"/>
              </a:spcBef>
            </a:pPr>
            <a:r>
              <a:rPr lang="es-CO" sz="3200" dirty="0">
                <a:latin typeface="Berlin Sans FB" pitchFamily="34" charset="0"/>
                <a:ea typeface="+mn-ea"/>
                <a:cs typeface="+mn-cs"/>
              </a:rPr>
              <a:t>Técnicas para levantamiento de información </a:t>
            </a:r>
          </a:p>
        </p:txBody>
      </p:sp>
      <p:sp>
        <p:nvSpPr>
          <p:cNvPr id="4" name="CuadroTexto 3"/>
          <p:cNvSpPr txBox="1"/>
          <p:nvPr/>
        </p:nvSpPr>
        <p:spPr>
          <a:xfrm>
            <a:off x="827584" y="1854277"/>
            <a:ext cx="7776864" cy="3970318"/>
          </a:xfrm>
          <a:prstGeom prst="rect">
            <a:avLst/>
          </a:prstGeom>
          <a:noFill/>
        </p:spPr>
        <p:txBody>
          <a:bodyPr wrap="square" rtlCol="0">
            <a:spAutoFit/>
          </a:bodyPr>
          <a:lstStyle/>
          <a:p>
            <a:pPr algn="just"/>
            <a:r>
              <a:rPr lang="es-MX" b="1" dirty="0"/>
              <a:t>MODELADO</a:t>
            </a:r>
          </a:p>
          <a:p>
            <a:pPr algn="just"/>
            <a:endParaRPr lang="es-MX" b="1" dirty="0"/>
          </a:p>
          <a:p>
            <a:pPr algn="just">
              <a:lnSpc>
                <a:spcPct val="150000"/>
              </a:lnSpc>
            </a:pPr>
            <a:r>
              <a:rPr lang="es-MX" dirty="0">
                <a:latin typeface="Arial" panose="020B0604020202020204" pitchFamily="34" charset="0"/>
                <a:cs typeface="Arial" panose="020B0604020202020204" pitchFamily="34" charset="0"/>
              </a:rPr>
              <a:t>Los modelos como diagramas de flujo de datos, escenarios, casos de uso, diagramas de estado, modelos entidad relación, UML, entre otros, juegan un papel muy importante en el levantamiento de requerimientos. Estos Mejoran el entendimiento entre los equipos multidisciplinarios proveyendo una estructura a grandes cantidades de información necesaria para expresar y llevar a cabo los requerimientos. De igual manera, reducen la ambigüedad, simplifican la detección de conflictos y promueven su solución basados en las razones originarias de estos.</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43798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1259632" y="1628800"/>
            <a:ext cx="7026701" cy="923330"/>
          </a:xfrm>
          <a:prstGeom prst="rect">
            <a:avLst/>
          </a:prstGeom>
          <a:noFill/>
        </p:spPr>
        <p:txBody>
          <a:bodyPr wrap="square" rtlCol="0">
            <a:spAutoFit/>
          </a:bodyPr>
          <a:lstStyle/>
          <a:p>
            <a:pPr marL="285750" indent="-285750" algn="just">
              <a:buFont typeface="Wingdings" pitchFamily="2" charset="2"/>
              <a:buChar char="Ø"/>
            </a:pPr>
            <a:r>
              <a:rPr lang="es-CO" b="1" dirty="0"/>
              <a:t>Objeto:  </a:t>
            </a:r>
            <a:r>
              <a:rPr lang="es-ES" dirty="0"/>
              <a:t>Se  obtienen de los    diagramas  de casos de    uso,  y   se     representan  con   dos componentes:   opcionalmente el  nombre  del  objeto,  y  la clase a la que pertenece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08920"/>
            <a:ext cx="8111928" cy="348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7507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4" name="Imagen 3"/>
          <p:cNvPicPr>
            <a:picLocks noChangeAspect="1"/>
          </p:cNvPicPr>
          <p:nvPr/>
        </p:nvPicPr>
        <p:blipFill rotWithShape="1">
          <a:blip r:embed="rId3"/>
          <a:srcRect l="15744" t="10625" r="22831" b="27360"/>
          <a:stretch/>
        </p:blipFill>
        <p:spPr>
          <a:xfrm>
            <a:off x="903993" y="1468576"/>
            <a:ext cx="7488832" cy="4536504"/>
          </a:xfrm>
          <a:prstGeom prst="rect">
            <a:avLst/>
          </a:prstGeom>
        </p:spPr>
      </p:pic>
    </p:spTree>
    <p:extLst>
      <p:ext uri="{BB962C8B-B14F-4D97-AF65-F5344CB8AC3E}">
        <p14:creationId xmlns:p14="http://schemas.microsoft.com/office/powerpoint/2010/main" val="30920626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a:t>
            </a:r>
          </a:p>
        </p:txBody>
      </p:sp>
      <p:pic>
        <p:nvPicPr>
          <p:cNvPr id="3" name="Imagen 2"/>
          <p:cNvPicPr>
            <a:picLocks noChangeAspect="1"/>
          </p:cNvPicPr>
          <p:nvPr/>
        </p:nvPicPr>
        <p:blipFill rotWithShape="1">
          <a:blip r:embed="rId3"/>
          <a:srcRect l="16335" t="13579" r="19879" b="21454"/>
          <a:stretch/>
        </p:blipFill>
        <p:spPr>
          <a:xfrm>
            <a:off x="794611" y="1360564"/>
            <a:ext cx="7776864" cy="4752528"/>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1077805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a:t>
            </a:r>
          </a:p>
        </p:txBody>
      </p:sp>
      <p:pic>
        <p:nvPicPr>
          <p:cNvPr id="4" name="Imagen 3"/>
          <p:cNvPicPr>
            <a:picLocks noChangeAspect="1"/>
          </p:cNvPicPr>
          <p:nvPr/>
        </p:nvPicPr>
        <p:blipFill rotWithShape="1">
          <a:blip r:embed="rId3"/>
          <a:srcRect l="17516" t="12594" r="13973" b="13579"/>
          <a:stretch/>
        </p:blipFill>
        <p:spPr>
          <a:xfrm>
            <a:off x="982869" y="1340768"/>
            <a:ext cx="7632848" cy="4935031"/>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275978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TIEMPO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9" name="8 CuadroTexto"/>
          <p:cNvSpPr txBox="1"/>
          <p:nvPr/>
        </p:nvSpPr>
        <p:spPr>
          <a:xfrm>
            <a:off x="438302" y="1556792"/>
            <a:ext cx="4968552" cy="3862596"/>
          </a:xfrm>
          <a:prstGeom prst="rect">
            <a:avLst/>
          </a:prstGeom>
          <a:noFill/>
        </p:spPr>
        <p:txBody>
          <a:bodyPr wrap="square" rtlCol="0">
            <a:spAutoFit/>
          </a:bodyPr>
          <a:lstStyle/>
          <a:p>
            <a:pPr marL="285750" indent="-285750" algn="just">
              <a:buFont typeface="Wingdings" pitchFamily="2" charset="2"/>
              <a:buChar char="Ø"/>
            </a:pPr>
            <a:r>
              <a:rPr lang="es-CO" sz="2000" dirty="0"/>
              <a:t>Representa al tiempo en dirección vertical </a:t>
            </a:r>
          </a:p>
          <a:p>
            <a:pPr marL="285750" indent="-285750" algn="just">
              <a:buFont typeface="Wingdings" pitchFamily="2" charset="2"/>
              <a:buChar char="Ø"/>
            </a:pPr>
            <a:r>
              <a:rPr lang="es-CO" sz="2000" dirty="0"/>
              <a:t>Inicia en la parte superior y avanza hasta la parte inferior.</a:t>
            </a:r>
          </a:p>
          <a:p>
            <a:pPr marL="285750" indent="-285750" algn="just">
              <a:buFont typeface="Wingdings" pitchFamily="2" charset="2"/>
              <a:buChar char="Ø"/>
            </a:pPr>
            <a:r>
              <a:rPr lang="es-CO" sz="2000" dirty="0"/>
              <a:t>Un mensaje que este en la parte superior  ocurrirá más rápido que uno que este en la parte inferior. </a:t>
            </a:r>
          </a:p>
          <a:p>
            <a:pPr marL="285750" indent="-285750" algn="just">
              <a:buFont typeface="Wingdings" pitchFamily="2" charset="2"/>
              <a:buChar char="Ø"/>
            </a:pPr>
            <a:r>
              <a:rPr lang="es-CO" sz="2000" dirty="0"/>
              <a:t>El diagrama tiene dos dimensiones  horizontal que es la ubicación de los objetos y la vertical muestra el paso del tiempo</a:t>
            </a:r>
            <a:endParaRPr lang="es-ES" sz="2000" dirty="0"/>
          </a:p>
          <a:p>
            <a:pPr marL="342900" indent="-342900" algn="just">
              <a:spcBef>
                <a:spcPct val="25000"/>
              </a:spcBef>
              <a:spcAft>
                <a:spcPct val="20000"/>
              </a:spcAft>
              <a:buFont typeface="Wingdings" pitchFamily="2" charset="2"/>
              <a:buChar char="Ø"/>
            </a:pPr>
            <a:r>
              <a:rPr lang="es-ES" sz="2000" dirty="0"/>
              <a:t>Se pone una X grande en el punto en que deja de existir el objeto. </a:t>
            </a:r>
          </a:p>
        </p:txBody>
      </p:sp>
      <p:pic>
        <p:nvPicPr>
          <p:cNvPr id="1026"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565920"/>
            <a:ext cx="282888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0755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5" name="CuadroTexto 4"/>
          <p:cNvSpPr txBox="1"/>
          <p:nvPr/>
        </p:nvSpPr>
        <p:spPr>
          <a:xfrm>
            <a:off x="-10785" y="1249079"/>
            <a:ext cx="8949545" cy="1477328"/>
          </a:xfrm>
          <a:prstGeom prst="rect">
            <a:avLst/>
          </a:prstGeom>
          <a:noFill/>
        </p:spPr>
        <p:txBody>
          <a:bodyPr wrap="square" rtlCol="0">
            <a:spAutoFit/>
          </a:bodyPr>
          <a:lstStyle/>
          <a:p>
            <a:endParaRPr lang="es-CO" dirty="0"/>
          </a:p>
          <a:p>
            <a:pPr marL="742950" lvl="1" indent="-285750" algn="just">
              <a:buFont typeface="Arial" panose="020B0604020202020204" pitchFamily="34" charset="0"/>
              <a:buChar char="•"/>
            </a:pPr>
            <a:r>
              <a:rPr lang="es-CO" b="1" dirty="0"/>
              <a:t>Mensajes sincrónicos: </a:t>
            </a:r>
            <a:r>
              <a:rPr lang="es-CO" dirty="0"/>
              <a:t>representados por una línea continua y una punta de flecha sólida. Este símbolo se utiliza cuando un remitente debe esperar una respuesta a un mensaje antes de proseguir. El diagrama debe mostrar el mensaje y la respuesta.</a:t>
            </a:r>
          </a:p>
          <a:p>
            <a:pPr lvl="1" algn="just"/>
            <a:endParaRPr lang="es-CO" dirty="0"/>
          </a:p>
        </p:txBody>
      </p:sp>
      <p:sp>
        <p:nvSpPr>
          <p:cNvPr id="3" name="CuadroTexto 2"/>
          <p:cNvSpPr txBox="1"/>
          <p:nvPr/>
        </p:nvSpPr>
        <p:spPr>
          <a:xfrm>
            <a:off x="5460850" y="3356992"/>
            <a:ext cx="3034612" cy="1754326"/>
          </a:xfrm>
          <a:prstGeom prst="rect">
            <a:avLst/>
          </a:prstGeom>
          <a:noFill/>
        </p:spPr>
        <p:txBody>
          <a:bodyPr wrap="square" rtlCol="0">
            <a:spAutoFit/>
          </a:bodyPr>
          <a:lstStyle/>
          <a:p>
            <a:pPr algn="just"/>
            <a:r>
              <a:rPr lang="es-CO" dirty="0"/>
              <a:t>En el siguiente diagrama, el primer mensaje es un mensaje síncrono (denotado por una punta de flecha oscura), completo con un mensaje de retorno implícito</a:t>
            </a:r>
          </a:p>
        </p:txBody>
      </p:sp>
      <p:grpSp>
        <p:nvGrpSpPr>
          <p:cNvPr id="6" name="Grupo 5"/>
          <p:cNvGrpSpPr/>
          <p:nvPr/>
        </p:nvGrpSpPr>
        <p:grpSpPr>
          <a:xfrm>
            <a:off x="683568" y="2667082"/>
            <a:ext cx="4320480" cy="3467509"/>
            <a:chOff x="683568" y="2667082"/>
            <a:chExt cx="4320480" cy="3467509"/>
          </a:xfrm>
        </p:grpSpPr>
        <p:pic>
          <p:nvPicPr>
            <p:cNvPr id="1026" name="Picture 2" descr="seq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667082"/>
              <a:ext cx="4320480" cy="34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lipse 3"/>
            <p:cNvSpPr/>
            <p:nvPr/>
          </p:nvSpPr>
          <p:spPr>
            <a:xfrm>
              <a:off x="1475656" y="3645024"/>
              <a:ext cx="2808312" cy="8640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41458871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247032" y="968842"/>
            <a:ext cx="6624736" cy="701838"/>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ES" sz="2400" dirty="0">
                <a:latin typeface="Berlin Sans FB" pitchFamily="34" charset="0"/>
              </a:rPr>
              <a:t>CONCEPTOS PREVIOS A UML</a:t>
            </a:r>
            <a:endParaRPr lang="es-CO" sz="3200" dirty="0">
              <a:latin typeface="Berlin Sans FB" pitchFamily="34" charset="0"/>
            </a:endParaRPr>
          </a:p>
          <a:p>
            <a:pPr algn="ctr">
              <a:spcBef>
                <a:spcPct val="20000"/>
              </a:spcBef>
            </a:pPr>
            <a:endParaRPr lang="es-ES" dirty="0">
              <a:latin typeface="Berlin Sans FB" pitchFamily="34"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916832"/>
            <a:ext cx="3591843" cy="3591843"/>
          </a:xfrm>
          <a:prstGeom prst="ellipse">
            <a:avLst/>
          </a:prstGeom>
          <a:ln>
            <a:noFill/>
          </a:ln>
          <a:effectLst>
            <a:softEdge rad="112500"/>
          </a:effectLst>
        </p:spPr>
      </p:pic>
    </p:spTree>
    <p:extLst>
      <p:ext uri="{BB962C8B-B14F-4D97-AF65-F5344CB8AC3E}">
        <p14:creationId xmlns:p14="http://schemas.microsoft.com/office/powerpoint/2010/main" val="40278001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5" name="CuadroTexto 4"/>
          <p:cNvSpPr txBox="1"/>
          <p:nvPr/>
        </p:nvSpPr>
        <p:spPr>
          <a:xfrm>
            <a:off x="0" y="1031406"/>
            <a:ext cx="8949545" cy="1754326"/>
          </a:xfrm>
          <a:prstGeom prst="rect">
            <a:avLst/>
          </a:prstGeom>
          <a:noFill/>
        </p:spPr>
        <p:txBody>
          <a:bodyPr wrap="square" rtlCol="0">
            <a:spAutoFit/>
          </a:bodyPr>
          <a:lstStyle/>
          <a:p>
            <a:endParaRPr lang="es-CO" dirty="0"/>
          </a:p>
          <a:p>
            <a:pPr marL="742950" lvl="1" indent="-285750" algn="just">
              <a:buFont typeface="Arial" panose="020B0604020202020204" pitchFamily="34" charset="0"/>
              <a:buChar char="•"/>
            </a:pPr>
            <a:r>
              <a:rPr lang="es-CO" b="1" dirty="0"/>
              <a:t>Mensajes asincrónicos: </a:t>
            </a:r>
            <a:r>
              <a:rPr lang="es-CO" dirty="0"/>
              <a:t>representados por una línea continua y una punta de flecha sólida. Los mensajes asincrónicos son aquellos que no necesitan una respuesta para que el remitente siga adelante. Solo la llamada se debe incluir en el diagrama.</a:t>
            </a:r>
          </a:p>
          <a:p>
            <a:pPr marL="742950" lvl="1" indent="-285750">
              <a:buFont typeface="Arial" panose="020B0604020202020204" pitchFamily="34" charset="0"/>
              <a:buChar char="•"/>
            </a:pPr>
            <a:r>
              <a:rPr lang="es-CO" b="1" dirty="0"/>
              <a:t>Mensajes de respuesta asincrónicos</a:t>
            </a:r>
            <a:r>
              <a:rPr lang="es-CO" dirty="0"/>
              <a:t>: están representados con una línea discontinua y una punta de flecha sólida.</a:t>
            </a:r>
          </a:p>
        </p:txBody>
      </p:sp>
      <p:pic>
        <p:nvPicPr>
          <p:cNvPr id="7" name="Picture 2" descr="seq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754" y="2794425"/>
            <a:ext cx="4320480" cy="34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Elipse 8"/>
          <p:cNvSpPr/>
          <p:nvPr/>
        </p:nvSpPr>
        <p:spPr>
          <a:xfrm>
            <a:off x="3196630" y="4410978"/>
            <a:ext cx="2556284"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2508455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4" name="Imagen 3"/>
          <p:cNvPicPr>
            <a:picLocks noChangeAspect="1"/>
          </p:cNvPicPr>
          <p:nvPr/>
        </p:nvPicPr>
        <p:blipFill rotWithShape="1">
          <a:blip r:embed="rId3"/>
          <a:srcRect l="16334" t="34631" r="13382" b="18500"/>
          <a:stretch/>
        </p:blipFill>
        <p:spPr>
          <a:xfrm>
            <a:off x="427887" y="2276872"/>
            <a:ext cx="8072201" cy="3229695"/>
          </a:xfrm>
          <a:prstGeom prst="rect">
            <a:avLst/>
          </a:prstGeom>
        </p:spPr>
      </p:pic>
      <p:sp>
        <p:nvSpPr>
          <p:cNvPr id="5"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1184297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3" name="Imagen 2"/>
          <p:cNvPicPr>
            <a:picLocks noChangeAspect="1"/>
          </p:cNvPicPr>
          <p:nvPr/>
        </p:nvPicPr>
        <p:blipFill rotWithShape="1">
          <a:blip r:embed="rId3"/>
          <a:srcRect l="16335" t="13578" r="15154" b="16532"/>
          <a:stretch/>
        </p:blipFill>
        <p:spPr>
          <a:xfrm>
            <a:off x="721477" y="1340345"/>
            <a:ext cx="7848872" cy="4804051"/>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221272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692696"/>
            <a:ext cx="7436265" cy="1143000"/>
          </a:xfrm>
        </p:spPr>
        <p:txBody>
          <a:bodyPr>
            <a:noAutofit/>
          </a:bodyPr>
          <a:lstStyle/>
          <a:p>
            <a:pPr>
              <a:spcBef>
                <a:spcPct val="20000"/>
              </a:spcBef>
            </a:pPr>
            <a:r>
              <a:rPr lang="es-CO" sz="3200" dirty="0">
                <a:latin typeface="Berlin Sans FB" pitchFamily="34" charset="0"/>
                <a:ea typeface="+mn-ea"/>
                <a:cs typeface="+mn-cs"/>
              </a:rPr>
              <a:t>Técnicas para levantamiento de información </a:t>
            </a:r>
          </a:p>
        </p:txBody>
      </p:sp>
      <p:sp>
        <p:nvSpPr>
          <p:cNvPr id="4" name="CuadroTexto 3"/>
          <p:cNvSpPr txBox="1"/>
          <p:nvPr/>
        </p:nvSpPr>
        <p:spPr>
          <a:xfrm>
            <a:off x="827584" y="1854277"/>
            <a:ext cx="7776864" cy="1754326"/>
          </a:xfrm>
          <a:prstGeom prst="rect">
            <a:avLst/>
          </a:prstGeom>
          <a:noFill/>
        </p:spPr>
        <p:txBody>
          <a:bodyPr wrap="square" rtlCol="0">
            <a:spAutoFit/>
          </a:bodyPr>
          <a:lstStyle/>
          <a:p>
            <a:r>
              <a:rPr lang="es-CO" b="1" dirty="0"/>
              <a:t>PROTOTIPOS</a:t>
            </a:r>
          </a:p>
          <a:p>
            <a:endParaRPr lang="es-CO" b="1" dirty="0"/>
          </a:p>
          <a:p>
            <a:pPr algn="just"/>
            <a:r>
              <a:rPr lang="es-MX" dirty="0">
                <a:latin typeface="Arial" panose="020B0604020202020204" pitchFamily="34" charset="0"/>
                <a:cs typeface="Arial" panose="020B0604020202020204" pitchFamily="34" charset="0"/>
              </a:rPr>
              <a:t>Los prototipos son una herramienta valiosa para clarificar requerimientos confusos. Pueden actuar de manera similar a los escenarios, proveyendo el contexto de los usuarios en el cual se puede entender mejor la información. </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08534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4" name="Imagen 3"/>
          <p:cNvPicPr>
            <a:picLocks noChangeAspect="1"/>
          </p:cNvPicPr>
          <p:nvPr/>
        </p:nvPicPr>
        <p:blipFill rotWithShape="1">
          <a:blip r:embed="rId3"/>
          <a:srcRect l="16335" t="16532" r="13132" b="5704"/>
          <a:stretch/>
        </p:blipFill>
        <p:spPr>
          <a:xfrm>
            <a:off x="737574" y="1243580"/>
            <a:ext cx="7866874" cy="4930148"/>
          </a:xfrm>
          <a:prstGeom prst="rect">
            <a:avLst/>
          </a:prstGeom>
        </p:spPr>
      </p:pic>
      <p:sp>
        <p:nvSpPr>
          <p:cNvPr id="7"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6212969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3" name="Imagen 2"/>
          <p:cNvPicPr>
            <a:picLocks noChangeAspect="1"/>
          </p:cNvPicPr>
          <p:nvPr/>
        </p:nvPicPr>
        <p:blipFill rotWithShape="1">
          <a:blip r:embed="rId3"/>
          <a:srcRect l="18107" t="19485" r="14563" b="25391"/>
          <a:stretch/>
        </p:blipFill>
        <p:spPr>
          <a:xfrm>
            <a:off x="323527" y="1484784"/>
            <a:ext cx="8795263" cy="4320480"/>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2667083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Mensajes</a:t>
            </a:r>
          </a:p>
        </p:txBody>
      </p:sp>
      <p:pic>
        <p:nvPicPr>
          <p:cNvPr id="4" name="Imagen 3"/>
          <p:cNvPicPr>
            <a:picLocks noChangeAspect="1"/>
          </p:cNvPicPr>
          <p:nvPr/>
        </p:nvPicPr>
        <p:blipFill rotWithShape="1">
          <a:blip r:embed="rId3"/>
          <a:srcRect l="16925" t="15547" r="19288" b="6688"/>
          <a:stretch/>
        </p:blipFill>
        <p:spPr>
          <a:xfrm>
            <a:off x="1043608" y="1215047"/>
            <a:ext cx="7560840" cy="5094273"/>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5802459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RECURSIVIDAD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9" name="8 CuadroTexto"/>
          <p:cNvSpPr txBox="1"/>
          <p:nvPr/>
        </p:nvSpPr>
        <p:spPr>
          <a:xfrm>
            <a:off x="611560" y="1484784"/>
            <a:ext cx="7992888" cy="707886"/>
          </a:xfrm>
          <a:prstGeom prst="rect">
            <a:avLst/>
          </a:prstGeom>
          <a:noFill/>
        </p:spPr>
        <p:txBody>
          <a:bodyPr wrap="square" rtlCol="0">
            <a:spAutoFit/>
          </a:bodyPr>
          <a:lstStyle/>
          <a:p>
            <a:pPr marL="285750" indent="-285750" algn="just">
              <a:buFont typeface="Wingdings" pitchFamily="2" charset="2"/>
              <a:buChar char="Ø"/>
            </a:pPr>
            <a:r>
              <a:rPr lang="es-CO" sz="2000" dirty="0"/>
              <a:t>Un objeto puede enviarse mensajes a si mismo , en ocasiones un  objeto posee una operación que requiere invocarse a si mismo</a:t>
            </a:r>
            <a:endParaRPr lang="es-ES" sz="2000" dirty="0"/>
          </a:p>
        </p:txBody>
      </p:sp>
      <p:pic>
        <p:nvPicPr>
          <p:cNvPr id="4100" name="Picture 4" descr="http://3.bp.blogspot.com/-9be_gQXXgDM/UwuieSBZBfI/AAAAAAAAM-Y/Zs5oXvreS1s/s1600/En-un-diagrama-de-secuencias-los-objetos-se-colocan-de-izquierda-a-derecha-en-la-parte-superior-Cada-linea-d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420888"/>
            <a:ext cx="3888432" cy="354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332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Imagen 2"/>
          <p:cNvPicPr>
            <a:picLocks noChangeAspect="1"/>
          </p:cNvPicPr>
          <p:nvPr/>
        </p:nvPicPr>
        <p:blipFill rotWithShape="1">
          <a:blip r:embed="rId3"/>
          <a:srcRect l="16926" t="19485" r="38779" b="27360"/>
          <a:stretch/>
        </p:blipFill>
        <p:spPr>
          <a:xfrm>
            <a:off x="1315999" y="1176006"/>
            <a:ext cx="7128792" cy="5132730"/>
          </a:xfrm>
          <a:prstGeom prst="rect">
            <a:avLst/>
          </a:prstGeom>
        </p:spPr>
      </p:pic>
    </p:spTree>
    <p:extLst>
      <p:ext uri="{BB962C8B-B14F-4D97-AF65-F5344CB8AC3E}">
        <p14:creationId xmlns:p14="http://schemas.microsoft.com/office/powerpoint/2010/main" val="15754939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2" name="Imagen 1"/>
          <p:cNvPicPr>
            <a:picLocks noChangeAspect="1"/>
          </p:cNvPicPr>
          <p:nvPr/>
        </p:nvPicPr>
        <p:blipFill rotWithShape="1">
          <a:blip r:embed="rId3"/>
          <a:srcRect l="24801" t="27590" r="25588" b="30391"/>
          <a:stretch/>
        </p:blipFill>
        <p:spPr>
          <a:xfrm>
            <a:off x="539551" y="1582129"/>
            <a:ext cx="8414929" cy="4007111"/>
          </a:xfrm>
          <a:prstGeom prst="rect">
            <a:avLst/>
          </a:prstGeom>
        </p:spPr>
      </p:pic>
    </p:spTree>
    <p:extLst>
      <p:ext uri="{BB962C8B-B14F-4D97-AF65-F5344CB8AC3E}">
        <p14:creationId xmlns:p14="http://schemas.microsoft.com/office/powerpoint/2010/main" val="3416077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3" name="Imagen 2"/>
          <p:cNvPicPr>
            <a:picLocks noChangeAspect="1"/>
          </p:cNvPicPr>
          <p:nvPr/>
        </p:nvPicPr>
        <p:blipFill rotWithShape="1">
          <a:blip r:embed="rId3"/>
          <a:srcRect l="16335" t="11610" r="16926" b="30313"/>
          <a:stretch/>
        </p:blipFill>
        <p:spPr>
          <a:xfrm>
            <a:off x="311266" y="1700808"/>
            <a:ext cx="8437197" cy="4392488"/>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844295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4" name="Imagen 3"/>
          <p:cNvPicPr>
            <a:picLocks noChangeAspect="1"/>
          </p:cNvPicPr>
          <p:nvPr/>
        </p:nvPicPr>
        <p:blipFill rotWithShape="1">
          <a:blip r:embed="rId3"/>
          <a:srcRect l="15744" t="10624" r="15154" b="34251"/>
          <a:stretch/>
        </p:blipFill>
        <p:spPr>
          <a:xfrm>
            <a:off x="611560" y="1556792"/>
            <a:ext cx="8124045" cy="3888432"/>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17534986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3" name="Imagen 2"/>
          <p:cNvPicPr>
            <a:picLocks noChangeAspect="1"/>
          </p:cNvPicPr>
          <p:nvPr/>
        </p:nvPicPr>
        <p:blipFill rotWithShape="1">
          <a:blip r:embed="rId3"/>
          <a:srcRect l="15744" t="14563" r="16335" b="28344"/>
          <a:stretch/>
        </p:blipFill>
        <p:spPr>
          <a:xfrm>
            <a:off x="309149" y="1340768"/>
            <a:ext cx="8280920" cy="4176464"/>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39019495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4" name="Imagen 3"/>
          <p:cNvPicPr>
            <a:picLocks noChangeAspect="1"/>
          </p:cNvPicPr>
          <p:nvPr/>
        </p:nvPicPr>
        <p:blipFill rotWithShape="1">
          <a:blip r:embed="rId3"/>
          <a:srcRect l="15154" t="19485" r="13973" b="33266"/>
          <a:stretch/>
        </p:blipFill>
        <p:spPr>
          <a:xfrm>
            <a:off x="348747" y="1988840"/>
            <a:ext cx="8640960" cy="3456384"/>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676758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5" name="4 Rectángulo redondeado"/>
          <p:cNvSpPr/>
          <p:nvPr/>
        </p:nvSpPr>
        <p:spPr>
          <a:xfrm rot="10800000" flipH="1" flipV="1">
            <a:off x="755576" y="1988841"/>
            <a:ext cx="7928832" cy="30285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dirty="0">
                <a:latin typeface="Berlin Sans FB" pitchFamily="34" charset="0"/>
              </a:rPr>
              <a:t>No se relacionan directamente con los servicios específicos que el sistema entrega a sus usuarios. Pueden relacionarse con propiedades emergentes del sistema, como fiabilidad, tiempo de respuesta y uso de almacenamiento. De forma alternativa, pueden definir restricciones sobre la implementación del sistema, como las capacidades de los dispositivos I/O </a:t>
            </a:r>
            <a:r>
              <a:rPr lang="es-ES" dirty="0" err="1">
                <a:latin typeface="Berlin Sans FB" pitchFamily="34" charset="0"/>
              </a:rPr>
              <a:t>o</a:t>
            </a:r>
            <a:r>
              <a:rPr lang="es-ES" dirty="0">
                <a:latin typeface="Berlin Sans FB" pitchFamily="34" charset="0"/>
              </a:rPr>
              <a:t> las representaciones de datos usados en las interfaces con otros sistemas.</a:t>
            </a:r>
          </a:p>
          <a:p>
            <a:pPr algn="just"/>
            <a:r>
              <a:rPr lang="es-ES" dirty="0">
                <a:latin typeface="Berlin Sans FB" pitchFamily="34" charset="0"/>
              </a:rPr>
              <a:t>Los requerimientos no funcionales, como el rendimiento, la seguridad o la disponibilidad, especifican o restringen por lo general características del sistema como un todo</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Tree>
    <p:extLst>
      <p:ext uri="{BB962C8B-B14F-4D97-AF65-F5344CB8AC3E}">
        <p14:creationId xmlns:p14="http://schemas.microsoft.com/office/powerpoint/2010/main" val="7635683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3" name="Imagen 2"/>
          <p:cNvPicPr>
            <a:picLocks noChangeAspect="1"/>
          </p:cNvPicPr>
          <p:nvPr/>
        </p:nvPicPr>
        <p:blipFill rotWithShape="1">
          <a:blip r:embed="rId3"/>
          <a:srcRect l="15154" t="11610" r="13973" b="39172"/>
          <a:stretch/>
        </p:blipFill>
        <p:spPr>
          <a:xfrm>
            <a:off x="325218" y="1844824"/>
            <a:ext cx="8640960" cy="3600400"/>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8700466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3" name="Imagen 2"/>
          <p:cNvPicPr>
            <a:picLocks noChangeAspect="1"/>
          </p:cNvPicPr>
          <p:nvPr/>
        </p:nvPicPr>
        <p:blipFill rotWithShape="1">
          <a:blip r:embed="rId3"/>
          <a:srcRect l="15154" t="11610" r="13973" b="39172"/>
          <a:stretch/>
        </p:blipFill>
        <p:spPr>
          <a:xfrm>
            <a:off x="325218" y="1844824"/>
            <a:ext cx="8640960" cy="3600400"/>
          </a:xfrm>
          <a:prstGeom prst="rect">
            <a:avLst/>
          </a:prstGeom>
        </p:spPr>
      </p:pic>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spTree>
    <p:extLst>
      <p:ext uri="{BB962C8B-B14F-4D97-AF65-F5344CB8AC3E}">
        <p14:creationId xmlns:p14="http://schemas.microsoft.com/office/powerpoint/2010/main" val="10689394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2" name="Imagen 1"/>
          <p:cNvPicPr>
            <a:picLocks noChangeAspect="1"/>
          </p:cNvPicPr>
          <p:nvPr/>
        </p:nvPicPr>
        <p:blipFill rotWithShape="1">
          <a:blip r:embed="rId3"/>
          <a:srcRect l="19288" t="9381" r="18500" b="34593"/>
          <a:stretch/>
        </p:blipFill>
        <p:spPr>
          <a:xfrm>
            <a:off x="1067013" y="1844824"/>
            <a:ext cx="7537435" cy="3816424"/>
          </a:xfrm>
          <a:prstGeom prst="rect">
            <a:avLst/>
          </a:prstGeom>
        </p:spPr>
      </p:pic>
    </p:spTree>
    <p:extLst>
      <p:ext uri="{BB962C8B-B14F-4D97-AF65-F5344CB8AC3E}">
        <p14:creationId xmlns:p14="http://schemas.microsoft.com/office/powerpoint/2010/main" val="27239573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3" name="Imagen 2"/>
          <p:cNvPicPr>
            <a:picLocks noChangeAspect="1"/>
          </p:cNvPicPr>
          <p:nvPr/>
        </p:nvPicPr>
        <p:blipFill rotWithShape="1">
          <a:blip r:embed="rId3"/>
          <a:srcRect l="19682" t="10153" r="19681" b="25417"/>
          <a:stretch/>
        </p:blipFill>
        <p:spPr>
          <a:xfrm>
            <a:off x="1115616" y="1565776"/>
            <a:ext cx="7200800" cy="4301777"/>
          </a:xfrm>
          <a:prstGeom prst="rect">
            <a:avLst/>
          </a:prstGeom>
        </p:spPr>
      </p:pic>
    </p:spTree>
    <p:extLst>
      <p:ext uri="{BB962C8B-B14F-4D97-AF65-F5344CB8AC3E}">
        <p14:creationId xmlns:p14="http://schemas.microsoft.com/office/powerpoint/2010/main" val="16295010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6" name="1 CuadroTexto"/>
          <p:cNvSpPr txBox="1"/>
          <p:nvPr/>
        </p:nvSpPr>
        <p:spPr>
          <a:xfrm>
            <a:off x="323528" y="6453336"/>
            <a:ext cx="8280920" cy="246221"/>
          </a:xfrm>
          <a:prstGeom prst="rect">
            <a:avLst/>
          </a:prstGeom>
          <a:noFill/>
        </p:spPr>
        <p:txBody>
          <a:bodyPr wrap="square" rtlCol="0">
            <a:spAutoFit/>
          </a:bodyPr>
          <a:lstStyle/>
          <a:p>
            <a:r>
              <a:rPr lang="es-CO" sz="1000" dirty="0"/>
              <a:t>Fuente: https://profesores.virtual.uniandes.edu.co/~isis2603/dokuwiki/lib/exe/fetch.php?media=principal:1._dsec-conceptosbasicosconejemplos.pdf</a:t>
            </a:r>
            <a:endParaRPr lang="es-ES" sz="1000" dirty="0"/>
          </a:p>
        </p:txBody>
      </p:sp>
      <p:pic>
        <p:nvPicPr>
          <p:cNvPr id="2" name="Imagen 1"/>
          <p:cNvPicPr>
            <a:picLocks noChangeAspect="1"/>
          </p:cNvPicPr>
          <p:nvPr/>
        </p:nvPicPr>
        <p:blipFill rotWithShape="1">
          <a:blip r:embed="rId3"/>
          <a:srcRect l="20075" t="23387" r="19288" b="20586"/>
          <a:stretch/>
        </p:blipFill>
        <p:spPr>
          <a:xfrm>
            <a:off x="827584" y="1772816"/>
            <a:ext cx="7901075" cy="4104456"/>
          </a:xfrm>
          <a:prstGeom prst="rect">
            <a:avLst/>
          </a:prstGeom>
        </p:spPr>
      </p:pic>
    </p:spTree>
    <p:extLst>
      <p:ext uri="{BB962C8B-B14F-4D97-AF65-F5344CB8AC3E}">
        <p14:creationId xmlns:p14="http://schemas.microsoft.com/office/powerpoint/2010/main" val="36967455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3" name="Imagen 2"/>
          <p:cNvPicPr>
            <a:picLocks noChangeAspect="1"/>
          </p:cNvPicPr>
          <p:nvPr/>
        </p:nvPicPr>
        <p:blipFill rotWithShape="1">
          <a:blip r:embed="rId2"/>
          <a:srcRect l="19289" t="17785" r="16137" b="26189"/>
          <a:stretch/>
        </p:blipFill>
        <p:spPr>
          <a:xfrm>
            <a:off x="467544" y="1412776"/>
            <a:ext cx="8414135" cy="4104456"/>
          </a:xfrm>
          <a:prstGeom prst="rect">
            <a:avLst/>
          </a:prstGeom>
        </p:spPr>
      </p:pic>
    </p:spTree>
    <p:extLst>
      <p:ext uri="{BB962C8B-B14F-4D97-AF65-F5344CB8AC3E}">
        <p14:creationId xmlns:p14="http://schemas.microsoft.com/office/powerpoint/2010/main" val="276647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pic>
        <p:nvPicPr>
          <p:cNvPr id="6" name="Imagen 5"/>
          <p:cNvPicPr>
            <a:picLocks noChangeAspect="1"/>
          </p:cNvPicPr>
          <p:nvPr/>
        </p:nvPicPr>
        <p:blipFill rotWithShape="1">
          <a:blip r:embed="rId2"/>
          <a:srcRect l="7875" t="32215" r="50388" b="25764"/>
          <a:stretch/>
        </p:blipFill>
        <p:spPr>
          <a:xfrm>
            <a:off x="755576" y="1628799"/>
            <a:ext cx="7488832" cy="4238961"/>
          </a:xfrm>
          <a:prstGeom prst="rect">
            <a:avLst/>
          </a:prstGeom>
        </p:spPr>
      </p:pic>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spTree>
    <p:extLst>
      <p:ext uri="{BB962C8B-B14F-4D97-AF65-F5344CB8AC3E}">
        <p14:creationId xmlns:p14="http://schemas.microsoft.com/office/powerpoint/2010/main" val="1313416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2" name="Imagen 1"/>
          <p:cNvPicPr>
            <a:picLocks noChangeAspect="1"/>
          </p:cNvPicPr>
          <p:nvPr/>
        </p:nvPicPr>
        <p:blipFill rotWithShape="1">
          <a:blip r:embed="rId2"/>
          <a:srcRect l="8262" t="31153" r="30314" b="11958"/>
          <a:stretch/>
        </p:blipFill>
        <p:spPr>
          <a:xfrm>
            <a:off x="0" y="1484784"/>
            <a:ext cx="8573862" cy="4464496"/>
          </a:xfrm>
          <a:prstGeom prst="rect">
            <a:avLst/>
          </a:prstGeom>
        </p:spPr>
      </p:pic>
    </p:spTree>
    <p:extLst>
      <p:ext uri="{BB962C8B-B14F-4D97-AF65-F5344CB8AC3E}">
        <p14:creationId xmlns:p14="http://schemas.microsoft.com/office/powerpoint/2010/main" val="14377875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5" name="Imagen 4"/>
          <p:cNvPicPr>
            <a:picLocks noChangeAspect="1"/>
          </p:cNvPicPr>
          <p:nvPr/>
        </p:nvPicPr>
        <p:blipFill rotWithShape="1">
          <a:blip r:embed="rId2"/>
          <a:srcRect l="7475" t="32779" r="50787" b="34592"/>
          <a:stretch/>
        </p:blipFill>
        <p:spPr>
          <a:xfrm>
            <a:off x="596737" y="1556792"/>
            <a:ext cx="7863695" cy="3456384"/>
          </a:xfrm>
          <a:prstGeom prst="rect">
            <a:avLst/>
          </a:prstGeom>
        </p:spPr>
      </p:pic>
    </p:spTree>
    <p:extLst>
      <p:ext uri="{BB962C8B-B14F-4D97-AF65-F5344CB8AC3E}">
        <p14:creationId xmlns:p14="http://schemas.microsoft.com/office/powerpoint/2010/main" val="1904447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3" name="Imagen 2"/>
          <p:cNvPicPr>
            <a:picLocks noChangeAspect="1"/>
          </p:cNvPicPr>
          <p:nvPr/>
        </p:nvPicPr>
        <p:blipFill rotWithShape="1">
          <a:blip r:embed="rId2"/>
          <a:srcRect l="8959" t="23225" r="30405" b="13746"/>
          <a:stretch/>
        </p:blipFill>
        <p:spPr>
          <a:xfrm>
            <a:off x="683568" y="1268760"/>
            <a:ext cx="7344816" cy="4292426"/>
          </a:xfrm>
          <a:prstGeom prst="rect">
            <a:avLst/>
          </a:prstGeom>
        </p:spPr>
      </p:pic>
    </p:spTree>
    <p:extLst>
      <p:ext uri="{BB962C8B-B14F-4D97-AF65-F5344CB8AC3E}">
        <p14:creationId xmlns:p14="http://schemas.microsoft.com/office/powerpoint/2010/main" val="78340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028" t="20833" r="31841" b="19245"/>
          <a:stretch/>
        </p:blipFill>
        <p:spPr bwMode="auto">
          <a:xfrm>
            <a:off x="794635" y="1412776"/>
            <a:ext cx="7953829" cy="438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2349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3" name="Imagen 2"/>
          <p:cNvPicPr>
            <a:picLocks noChangeAspect="1"/>
          </p:cNvPicPr>
          <p:nvPr/>
        </p:nvPicPr>
        <p:blipFill rotWithShape="1">
          <a:blip r:embed="rId2"/>
          <a:srcRect l="5900" t="34593" r="53938" b="28990"/>
          <a:stretch/>
        </p:blipFill>
        <p:spPr>
          <a:xfrm>
            <a:off x="1115616" y="1700808"/>
            <a:ext cx="6984776" cy="3560866"/>
          </a:xfrm>
          <a:prstGeom prst="rect">
            <a:avLst/>
          </a:prstGeom>
        </p:spPr>
      </p:pic>
    </p:spTree>
    <p:extLst>
      <p:ext uri="{BB962C8B-B14F-4D97-AF65-F5344CB8AC3E}">
        <p14:creationId xmlns:p14="http://schemas.microsoft.com/office/powerpoint/2010/main" val="6956002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7" name="CuadroTexto 6"/>
          <p:cNvSpPr txBox="1"/>
          <p:nvPr/>
        </p:nvSpPr>
        <p:spPr>
          <a:xfrm>
            <a:off x="251520" y="6381328"/>
            <a:ext cx="5904656" cy="369332"/>
          </a:xfrm>
          <a:prstGeom prst="rect">
            <a:avLst/>
          </a:prstGeom>
          <a:noFill/>
        </p:spPr>
        <p:txBody>
          <a:bodyPr wrap="square" rtlCol="0">
            <a:spAutoFit/>
          </a:bodyPr>
          <a:lstStyle/>
          <a:p>
            <a:r>
              <a:rPr lang="es-CO" dirty="0"/>
              <a:t>Fuente: https://www.youtube.com/watch?v=Q1kH7XKxK5I</a:t>
            </a:r>
          </a:p>
        </p:txBody>
      </p:sp>
      <p:pic>
        <p:nvPicPr>
          <p:cNvPr id="2" name="Imagen 1"/>
          <p:cNvPicPr>
            <a:picLocks noChangeAspect="1"/>
          </p:cNvPicPr>
          <p:nvPr/>
        </p:nvPicPr>
        <p:blipFill rotWithShape="1">
          <a:blip r:embed="rId2"/>
          <a:srcRect l="11413" t="30390" r="38188" b="10781"/>
          <a:stretch/>
        </p:blipFill>
        <p:spPr>
          <a:xfrm>
            <a:off x="827584" y="1340768"/>
            <a:ext cx="7132219" cy="4680520"/>
          </a:xfrm>
          <a:prstGeom prst="rect">
            <a:avLst/>
          </a:prstGeom>
        </p:spPr>
      </p:pic>
    </p:spTree>
    <p:extLst>
      <p:ext uri="{BB962C8B-B14F-4D97-AF65-F5344CB8AC3E}">
        <p14:creationId xmlns:p14="http://schemas.microsoft.com/office/powerpoint/2010/main" val="42229732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COLABORACIÓN</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http://www.teatroabadia.com/es/uploads/documentos/iagramas_del_uml.pdf</a:t>
            </a:r>
            <a:endParaRPr lang="es-ES" sz="1000" dirty="0"/>
          </a:p>
        </p:txBody>
      </p:sp>
      <p:sp>
        <p:nvSpPr>
          <p:cNvPr id="3" name="2 Rectángulo"/>
          <p:cNvSpPr/>
          <p:nvPr/>
        </p:nvSpPr>
        <p:spPr>
          <a:xfrm>
            <a:off x="827584" y="1988840"/>
            <a:ext cx="7488832"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50000"/>
              </a:lnSpc>
            </a:pPr>
            <a:r>
              <a:rPr lang="es-ES" sz="2000" dirty="0"/>
              <a:t>El diagrama de colaboraciones describe las interacciones entre los objetos en términos de mensajes secuenciados. Los diagramas de colaboración representan una combinación de información tomada de </a:t>
            </a:r>
            <a:r>
              <a:rPr lang="es-ES" sz="2000" b="1" i="1" u="sng" dirty="0"/>
              <a:t>los diagramas de clases, de secuencias y de casos de uso</a:t>
            </a:r>
            <a:r>
              <a:rPr lang="es-ES" sz="2000" dirty="0"/>
              <a:t>, describiendo el comportamiento, tanto de la estructura estática, como de la estructura dinámica de un sistema</a:t>
            </a:r>
            <a:r>
              <a:rPr lang="es-ES" dirty="0"/>
              <a:t>. </a:t>
            </a:r>
          </a:p>
        </p:txBody>
      </p:sp>
    </p:spTree>
    <p:extLst>
      <p:ext uri="{BB962C8B-B14F-4D97-AF65-F5344CB8AC3E}">
        <p14:creationId xmlns:p14="http://schemas.microsoft.com/office/powerpoint/2010/main" val="18551742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COLABORACIÓN</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http://www.teatroabadia.com/es/uploads/documentos/iagramas_del_uml.pdf</a:t>
            </a:r>
            <a:endParaRPr lang="es-ES" sz="1000" dirty="0"/>
          </a:p>
        </p:txBody>
      </p:sp>
      <p:sp>
        <p:nvSpPr>
          <p:cNvPr id="3" name="2 Rectángulo"/>
          <p:cNvSpPr/>
          <p:nvPr/>
        </p:nvSpPr>
        <p:spPr>
          <a:xfrm>
            <a:off x="555022" y="1716875"/>
            <a:ext cx="7920880" cy="332398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lnSpc>
                <a:spcPct val="150000"/>
              </a:lnSpc>
              <a:buFont typeface="Wingdings" pitchFamily="2" charset="2"/>
              <a:buChar char="Ø"/>
            </a:pPr>
            <a:r>
              <a:rPr lang="es-ES" sz="2000" dirty="0"/>
              <a:t>Contrariamente a los diagramas de secuencias, los diagramas de colaboración no tienen una manera explícita para denotar el tiempo, por lo que entonces numeran a los mensajes en orden de ejecución.</a:t>
            </a:r>
          </a:p>
          <a:p>
            <a:pPr marL="285750" indent="-285750" algn="just">
              <a:lnSpc>
                <a:spcPct val="150000"/>
              </a:lnSpc>
              <a:buFont typeface="Wingdings" pitchFamily="2" charset="2"/>
              <a:buChar char="Ø"/>
            </a:pPr>
            <a:r>
              <a:rPr lang="es-ES" sz="2000" dirty="0"/>
              <a:t>Implementa las asociaciones del diagrama de clases mediante el paso de mensajes de un objeto a otro. Dicha implementación es llamada "enlace". </a:t>
            </a:r>
          </a:p>
          <a:p>
            <a:pPr algn="just">
              <a:lnSpc>
                <a:spcPct val="150000"/>
              </a:lnSpc>
            </a:pPr>
            <a:endParaRPr lang="es-ES" sz="2000" dirty="0"/>
          </a:p>
        </p:txBody>
      </p:sp>
    </p:spTree>
    <p:extLst>
      <p:ext uri="{BB962C8B-B14F-4D97-AF65-F5344CB8AC3E}">
        <p14:creationId xmlns:p14="http://schemas.microsoft.com/office/powerpoint/2010/main" val="40223165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COLABORACIÓN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Rectángulo redondeado"/>
          <p:cNvSpPr/>
          <p:nvPr/>
        </p:nvSpPr>
        <p:spPr>
          <a:xfrm>
            <a:off x="644054" y="1689268"/>
            <a:ext cx="7848872" cy="367240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buFont typeface="Wingdings" pitchFamily="2" charset="2"/>
              <a:buChar char="Ø"/>
            </a:pPr>
            <a:r>
              <a:rPr lang="es-ES" dirty="0">
                <a:solidFill>
                  <a:schemeClr val="tx1"/>
                </a:solidFill>
              </a:rPr>
              <a:t>Los objetos interactúan entre sí  a través de  </a:t>
            </a:r>
            <a:r>
              <a:rPr lang="es-ES" b="1" dirty="0">
                <a:solidFill>
                  <a:schemeClr val="tx1"/>
                </a:solidFill>
                <a:effectLst>
                  <a:outerShdw blurRad="38100" dist="38100" dir="2700000" algn="tl">
                    <a:srgbClr val="FFFFFF"/>
                  </a:outerShdw>
                </a:effectLst>
              </a:rPr>
              <a:t>mensajes.</a:t>
            </a:r>
          </a:p>
          <a:p>
            <a:pPr>
              <a:lnSpc>
                <a:spcPct val="150000"/>
              </a:lnSpc>
              <a:buFont typeface="Wingdings" pitchFamily="2" charset="2"/>
              <a:buChar char="Ø"/>
            </a:pPr>
            <a:r>
              <a:rPr lang="es-ES" dirty="0">
                <a:solidFill>
                  <a:schemeClr val="tx1"/>
                </a:solidFill>
              </a:rPr>
              <a:t>Los objetos se conectan a través de </a:t>
            </a:r>
            <a:r>
              <a:rPr lang="es-ES" b="1" dirty="0">
                <a:solidFill>
                  <a:schemeClr val="tx1"/>
                </a:solidFill>
                <a:effectLst>
                  <a:outerShdw blurRad="38100" dist="38100" dir="2700000" algn="tl">
                    <a:srgbClr val="FFFFFF"/>
                  </a:outerShdw>
                </a:effectLst>
              </a:rPr>
              <a:t>enlaces</a:t>
            </a:r>
            <a:r>
              <a:rPr lang="es-ES" dirty="0">
                <a:solidFill>
                  <a:schemeClr val="tx1"/>
                </a:solidFill>
              </a:rPr>
              <a:t>.</a:t>
            </a:r>
            <a:endParaRPr lang="es-ES" b="1" dirty="0">
              <a:solidFill>
                <a:schemeClr val="tx1"/>
              </a:solidFill>
            </a:endParaRPr>
          </a:p>
          <a:p>
            <a:pPr>
              <a:lnSpc>
                <a:spcPct val="150000"/>
              </a:lnSpc>
            </a:pPr>
            <a:r>
              <a:rPr lang="es-ES" b="1" dirty="0">
                <a:solidFill>
                  <a:schemeClr val="tx1"/>
                </a:solidFill>
              </a:rPr>
              <a:t>Mensaje:</a:t>
            </a:r>
            <a:r>
              <a:rPr lang="es-ES" dirty="0">
                <a:solidFill>
                  <a:schemeClr val="tx1"/>
                </a:solidFill>
              </a:rPr>
              <a:t> especifica transmisión de información entre objetos.</a:t>
            </a:r>
            <a:endParaRPr lang="es-ES" b="1" dirty="0">
              <a:solidFill>
                <a:schemeClr val="tx1"/>
              </a:solidFill>
            </a:endParaRPr>
          </a:p>
          <a:p>
            <a:pPr>
              <a:lnSpc>
                <a:spcPct val="150000"/>
              </a:lnSpc>
            </a:pPr>
            <a:r>
              <a:rPr lang="es-ES" b="1" dirty="0">
                <a:solidFill>
                  <a:schemeClr val="tx1"/>
                </a:solidFill>
              </a:rPr>
              <a:t>Enlace:</a:t>
            </a:r>
            <a:r>
              <a:rPr lang="es-ES" dirty="0">
                <a:solidFill>
                  <a:schemeClr val="tx1"/>
                </a:solidFill>
              </a:rPr>
              <a:t> especifica un camino a lo largo del cual un objeto puede enviar un mensaje a otro objeto.</a:t>
            </a:r>
          </a:p>
          <a:p>
            <a:pPr>
              <a:lnSpc>
                <a:spcPct val="150000"/>
              </a:lnSpc>
              <a:buFont typeface="Wingdings" pitchFamily="2" charset="2"/>
              <a:buChar char="v"/>
            </a:pPr>
            <a:r>
              <a:rPr lang="es-ES" dirty="0">
                <a:solidFill>
                  <a:schemeClr val="tx1"/>
                </a:solidFill>
              </a:rPr>
              <a:t>Es una conexión semántica entre objetos.</a:t>
            </a:r>
          </a:p>
          <a:p>
            <a:pPr>
              <a:lnSpc>
                <a:spcPct val="150000"/>
              </a:lnSpc>
              <a:buFont typeface="Wingdings" pitchFamily="2" charset="2"/>
              <a:buChar char="v"/>
            </a:pPr>
            <a:r>
              <a:rPr lang="es-ES" dirty="0">
                <a:solidFill>
                  <a:schemeClr val="tx1"/>
                </a:solidFill>
              </a:rPr>
              <a:t>Es una instancia de una relación.</a:t>
            </a:r>
          </a:p>
        </p:txBody>
      </p:sp>
    </p:spTree>
    <p:extLst>
      <p:ext uri="{BB962C8B-B14F-4D97-AF65-F5344CB8AC3E}">
        <p14:creationId xmlns:p14="http://schemas.microsoft.com/office/powerpoint/2010/main" val="40226161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517" t="39739" r="34130" b="27985"/>
          <a:stretch/>
        </p:blipFill>
        <p:spPr bwMode="auto">
          <a:xfrm>
            <a:off x="971600" y="1726440"/>
            <a:ext cx="7232319" cy="3934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5428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61" y="1268760"/>
            <a:ext cx="8498210" cy="4687722"/>
          </a:xfrm>
          <a:prstGeom prst="rect">
            <a:avLst/>
          </a:prstGeom>
        </p:spPr>
      </p:pic>
    </p:spTree>
    <p:extLst>
      <p:ext uri="{BB962C8B-B14F-4D97-AF65-F5344CB8AC3E}">
        <p14:creationId xmlns:p14="http://schemas.microsoft.com/office/powerpoint/2010/main" val="14257308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EJEMPLO</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http://ocw.uc3m.es/ingenieria-informatica/metodologia-de-desarrollo-visual/course-files/material-del-tema-7</a:t>
            </a:r>
            <a:endParaRPr lang="es-ES" sz="1000" dirty="0"/>
          </a:p>
        </p:txBody>
      </p:sp>
      <p:pic>
        <p:nvPicPr>
          <p:cNvPr id="4" name="Imagen 3"/>
          <p:cNvPicPr>
            <a:picLocks noChangeAspect="1"/>
          </p:cNvPicPr>
          <p:nvPr/>
        </p:nvPicPr>
        <p:blipFill rotWithShape="1">
          <a:blip r:embed="rId3"/>
          <a:srcRect l="2750" t="19185" r="35039" b="20586"/>
          <a:stretch/>
        </p:blipFill>
        <p:spPr>
          <a:xfrm>
            <a:off x="899592" y="1628800"/>
            <a:ext cx="7673036" cy="4176464"/>
          </a:xfrm>
          <a:prstGeom prst="rect">
            <a:avLst/>
          </a:prstGeom>
        </p:spPr>
      </p:pic>
    </p:spTree>
    <p:extLst>
      <p:ext uri="{BB962C8B-B14F-4D97-AF65-F5344CB8AC3E}">
        <p14:creationId xmlns:p14="http://schemas.microsoft.com/office/powerpoint/2010/main" val="13212282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ESTADO</a:t>
            </a:r>
          </a:p>
        </p:txBody>
      </p:sp>
      <p:pic>
        <p:nvPicPr>
          <p:cNvPr id="6" name="Imagen 5"/>
          <p:cNvPicPr>
            <a:picLocks noChangeAspect="1"/>
          </p:cNvPicPr>
          <p:nvPr/>
        </p:nvPicPr>
        <p:blipFill rotWithShape="1">
          <a:blip r:embed="rId2"/>
          <a:srcRect l="12988" t="19185" r="35038" b="34593"/>
          <a:stretch/>
        </p:blipFill>
        <p:spPr>
          <a:xfrm>
            <a:off x="611560" y="1484784"/>
            <a:ext cx="8208909" cy="4104456"/>
          </a:xfrm>
          <a:prstGeom prst="rect">
            <a:avLst/>
          </a:prstGeom>
        </p:spPr>
      </p:pic>
    </p:spTree>
    <p:extLst>
      <p:ext uri="{BB962C8B-B14F-4D97-AF65-F5344CB8AC3E}">
        <p14:creationId xmlns:p14="http://schemas.microsoft.com/office/powerpoint/2010/main" val="3689936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ESTADO</a:t>
            </a:r>
          </a:p>
        </p:txBody>
      </p:sp>
      <p:pic>
        <p:nvPicPr>
          <p:cNvPr id="2" name="Imagen 1"/>
          <p:cNvPicPr>
            <a:picLocks noChangeAspect="1"/>
          </p:cNvPicPr>
          <p:nvPr/>
        </p:nvPicPr>
        <p:blipFill rotWithShape="1">
          <a:blip r:embed="rId2"/>
          <a:srcRect l="12988" t="16384" r="35825" b="24788"/>
          <a:stretch/>
        </p:blipFill>
        <p:spPr>
          <a:xfrm>
            <a:off x="1187624" y="1412776"/>
            <a:ext cx="6984776" cy="4513241"/>
          </a:xfrm>
          <a:prstGeom prst="rect">
            <a:avLst/>
          </a:prstGeom>
        </p:spPr>
      </p:pic>
    </p:spTree>
    <p:extLst>
      <p:ext uri="{BB962C8B-B14F-4D97-AF65-F5344CB8AC3E}">
        <p14:creationId xmlns:p14="http://schemas.microsoft.com/office/powerpoint/2010/main" val="2292274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572918" y="1379926"/>
            <a:ext cx="8173416" cy="5035353"/>
          </a:xfrm>
          <a:prstGeom prst="rect">
            <a:avLst/>
          </a:prstGeom>
          <a:noFill/>
        </p:spPr>
        <p:txBody>
          <a:bodyPr wrap="square" rtlCol="0">
            <a:spAutoFit/>
          </a:bodyPr>
          <a:lstStyle/>
          <a:p>
            <a:pPr algn="just">
              <a:lnSpc>
                <a:spcPct val="150000"/>
              </a:lnSpc>
            </a:pPr>
            <a:r>
              <a:rPr lang="es-CO" b="1" dirty="0"/>
              <a:t>Comprobabilidad: </a:t>
            </a:r>
            <a:r>
              <a:rPr lang="es-CO" dirty="0"/>
              <a:t>Grado en que un sistema, software o servicio de TI permite y facilita que sea probado en un determinado contexto.</a:t>
            </a:r>
          </a:p>
          <a:p>
            <a:pPr algn="just">
              <a:lnSpc>
                <a:spcPct val="150000"/>
              </a:lnSpc>
            </a:pPr>
            <a:r>
              <a:rPr lang="es-CO" b="1" dirty="0"/>
              <a:t>Disponibilidad: </a:t>
            </a:r>
            <a:r>
              <a:rPr lang="es-CO" dirty="0"/>
              <a:t>Corresponde al tiempo total en que un sistema puede ser usado en un período determinado. También puede definirse el grado en que un sistema está en un estado operable definido cada vez que se necesite.</a:t>
            </a:r>
          </a:p>
          <a:p>
            <a:pPr algn="just">
              <a:lnSpc>
                <a:spcPct val="150000"/>
              </a:lnSpc>
            </a:pPr>
            <a:r>
              <a:rPr lang="es-CO" b="1" dirty="0"/>
              <a:t>Extensibilidad: </a:t>
            </a:r>
            <a:r>
              <a:rPr lang="es-CO" dirty="0"/>
              <a:t>Grado en que la implementación del sistema toma en consideración y facilita su crecimiento en el futuro.</a:t>
            </a:r>
          </a:p>
          <a:p>
            <a:pPr algn="just">
              <a:lnSpc>
                <a:spcPct val="150000"/>
              </a:lnSpc>
            </a:pPr>
            <a:r>
              <a:rPr lang="es-CO" b="1" dirty="0"/>
              <a:t>Escalabilidad: </a:t>
            </a:r>
            <a:r>
              <a:rPr lang="es-CO" dirty="0"/>
              <a:t>Capacidad de un sistema o servicio de TI de manejar una creciente carga de trabajo, por ejemplo mayor número de conexiones o usuarios. No debe confundirse con extensibilidad, que mide la capacidad del sistema de crecer en funcionalidades.</a:t>
            </a:r>
          </a:p>
          <a:p>
            <a:pPr algn="just">
              <a:lnSpc>
                <a:spcPct val="150000"/>
              </a:lnSpc>
            </a:pPr>
            <a:endParaRPr lang="es-CO" dirty="0"/>
          </a:p>
        </p:txBody>
      </p:sp>
    </p:spTree>
    <p:extLst>
      <p:ext uri="{BB962C8B-B14F-4D97-AF65-F5344CB8AC3E}">
        <p14:creationId xmlns:p14="http://schemas.microsoft.com/office/powerpoint/2010/main" val="7395088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3775" t="17785" r="35825" b="24788"/>
          <a:stretch/>
        </p:blipFill>
        <p:spPr>
          <a:xfrm>
            <a:off x="1187623" y="1340768"/>
            <a:ext cx="7306175" cy="4680520"/>
          </a:xfrm>
          <a:prstGeom prst="rect">
            <a:avLst/>
          </a:prstGeom>
        </p:spPr>
      </p:pic>
    </p:spTree>
    <p:extLst>
      <p:ext uri="{BB962C8B-B14F-4D97-AF65-F5344CB8AC3E}">
        <p14:creationId xmlns:p14="http://schemas.microsoft.com/office/powerpoint/2010/main" val="18854081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3775" t="17785" r="35825" b="21986"/>
          <a:stretch/>
        </p:blipFill>
        <p:spPr>
          <a:xfrm>
            <a:off x="1043608" y="980728"/>
            <a:ext cx="7272808" cy="4886420"/>
          </a:xfrm>
          <a:prstGeom prst="rect">
            <a:avLst/>
          </a:prstGeom>
        </p:spPr>
      </p:pic>
    </p:spTree>
    <p:extLst>
      <p:ext uri="{BB962C8B-B14F-4D97-AF65-F5344CB8AC3E}">
        <p14:creationId xmlns:p14="http://schemas.microsoft.com/office/powerpoint/2010/main" val="8855412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1413" t="9381" r="13775" b="5179"/>
          <a:stretch/>
        </p:blipFill>
        <p:spPr>
          <a:xfrm>
            <a:off x="971600" y="1124744"/>
            <a:ext cx="7625764" cy="4896544"/>
          </a:xfrm>
          <a:prstGeom prst="rect">
            <a:avLst/>
          </a:prstGeom>
        </p:spPr>
      </p:pic>
      <p:sp>
        <p:nvSpPr>
          <p:cNvPr id="4" name="CuadroTexto 3"/>
          <p:cNvSpPr txBox="1"/>
          <p:nvPr/>
        </p:nvSpPr>
        <p:spPr>
          <a:xfrm>
            <a:off x="107504" y="6381328"/>
            <a:ext cx="8208912" cy="307777"/>
          </a:xfrm>
          <a:prstGeom prst="rect">
            <a:avLst/>
          </a:prstGeom>
          <a:noFill/>
        </p:spPr>
        <p:txBody>
          <a:bodyPr wrap="square" rtlCol="0">
            <a:spAutoFit/>
          </a:bodyPr>
          <a:lstStyle/>
          <a:p>
            <a:r>
              <a:rPr lang="es-CO" sz="1400" dirty="0"/>
              <a:t>Fuente: </a:t>
            </a:r>
            <a:r>
              <a:rPr lang="es-CO" sz="1400" dirty="0">
                <a:hlinkClick r:id="rId3"/>
              </a:rPr>
              <a:t>http://www.codecompiling.net/files/slides/UML_clase_03_UML_actividades_estados.pdf</a:t>
            </a:r>
            <a:endParaRPr lang="es-CO" sz="1400" dirty="0"/>
          </a:p>
        </p:txBody>
      </p:sp>
    </p:spTree>
    <p:extLst>
      <p:ext uri="{BB962C8B-B14F-4D97-AF65-F5344CB8AC3E}">
        <p14:creationId xmlns:p14="http://schemas.microsoft.com/office/powerpoint/2010/main" val="13541512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3775" t="20778" r="35825" b="51698"/>
          <a:stretch/>
        </p:blipFill>
        <p:spPr>
          <a:xfrm>
            <a:off x="900708" y="1052736"/>
            <a:ext cx="7272808" cy="2078273"/>
          </a:xfrm>
          <a:prstGeom prst="rect">
            <a:avLst/>
          </a:prstGeom>
        </p:spPr>
      </p:pic>
      <p:pic>
        <p:nvPicPr>
          <p:cNvPr id="2" name="Imagen 1"/>
          <p:cNvPicPr>
            <a:picLocks noChangeAspect="1"/>
          </p:cNvPicPr>
          <p:nvPr/>
        </p:nvPicPr>
        <p:blipFill rotWithShape="1">
          <a:blip r:embed="rId3"/>
          <a:srcRect l="12988" t="13583" r="12988" b="9381"/>
          <a:stretch/>
        </p:blipFill>
        <p:spPr>
          <a:xfrm>
            <a:off x="2268860" y="3435833"/>
            <a:ext cx="4536504" cy="2654337"/>
          </a:xfrm>
          <a:prstGeom prst="rect">
            <a:avLst/>
          </a:prstGeom>
        </p:spPr>
      </p:pic>
      <p:sp>
        <p:nvSpPr>
          <p:cNvPr id="4" name="CuadroTexto 3"/>
          <p:cNvSpPr txBox="1"/>
          <p:nvPr/>
        </p:nvSpPr>
        <p:spPr>
          <a:xfrm>
            <a:off x="107504" y="6453336"/>
            <a:ext cx="8640960" cy="261610"/>
          </a:xfrm>
          <a:prstGeom prst="rect">
            <a:avLst/>
          </a:prstGeom>
          <a:noFill/>
        </p:spPr>
        <p:txBody>
          <a:bodyPr wrap="square" rtlCol="0">
            <a:spAutoFit/>
          </a:bodyPr>
          <a:lstStyle/>
          <a:p>
            <a:r>
              <a:rPr lang="es-CO" sz="1100" dirty="0"/>
              <a:t>Fuente: </a:t>
            </a:r>
            <a:r>
              <a:rPr lang="es-CO" sz="1100" dirty="0">
                <a:hlinkClick r:id="rId4"/>
              </a:rPr>
              <a:t>http://www.codecompiling.net/files/slides/UML_clase_03_UML_actividades_estados.pdf</a:t>
            </a:r>
            <a:endParaRPr lang="es-CO" sz="1100" dirty="0"/>
          </a:p>
        </p:txBody>
      </p:sp>
    </p:spTree>
    <p:extLst>
      <p:ext uri="{BB962C8B-B14F-4D97-AF65-F5344CB8AC3E}">
        <p14:creationId xmlns:p14="http://schemas.microsoft.com/office/powerpoint/2010/main" val="17747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4175" t="18208" r="34639" b="28566"/>
          <a:stretch/>
        </p:blipFill>
        <p:spPr>
          <a:xfrm>
            <a:off x="971600" y="1268760"/>
            <a:ext cx="7513466" cy="4392488"/>
          </a:xfrm>
          <a:prstGeom prst="rect">
            <a:avLst/>
          </a:prstGeom>
        </p:spPr>
      </p:pic>
    </p:spTree>
    <p:extLst>
      <p:ext uri="{BB962C8B-B14F-4D97-AF65-F5344CB8AC3E}">
        <p14:creationId xmlns:p14="http://schemas.microsoft.com/office/powerpoint/2010/main" val="31926127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2988" t="17785" r="35038" b="30390"/>
          <a:stretch/>
        </p:blipFill>
        <p:spPr>
          <a:xfrm>
            <a:off x="1187624" y="1484784"/>
            <a:ext cx="7449909" cy="4176464"/>
          </a:xfrm>
          <a:prstGeom prst="rect">
            <a:avLst/>
          </a:prstGeom>
        </p:spPr>
      </p:pic>
    </p:spTree>
    <p:extLst>
      <p:ext uri="{BB962C8B-B14F-4D97-AF65-F5344CB8AC3E}">
        <p14:creationId xmlns:p14="http://schemas.microsoft.com/office/powerpoint/2010/main" val="7554169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3775" t="17785" r="34250" b="23387"/>
          <a:stretch/>
        </p:blipFill>
        <p:spPr>
          <a:xfrm>
            <a:off x="971600" y="908720"/>
            <a:ext cx="8034036" cy="5112568"/>
          </a:xfrm>
          <a:prstGeom prst="rect">
            <a:avLst/>
          </a:prstGeom>
        </p:spPr>
      </p:pic>
    </p:spTree>
    <p:extLst>
      <p:ext uri="{BB962C8B-B14F-4D97-AF65-F5344CB8AC3E}">
        <p14:creationId xmlns:p14="http://schemas.microsoft.com/office/powerpoint/2010/main" val="26324079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2201" t="13583" r="16138" b="5179"/>
          <a:stretch/>
        </p:blipFill>
        <p:spPr>
          <a:xfrm>
            <a:off x="1043608" y="1196752"/>
            <a:ext cx="7569529" cy="4824536"/>
          </a:xfrm>
          <a:prstGeom prst="rect">
            <a:avLst/>
          </a:prstGeom>
        </p:spPr>
      </p:pic>
    </p:spTree>
    <p:extLst>
      <p:ext uri="{BB962C8B-B14F-4D97-AF65-F5344CB8AC3E}">
        <p14:creationId xmlns:p14="http://schemas.microsoft.com/office/powerpoint/2010/main" val="36580463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4563" t="20586" r="38628" b="20586"/>
          <a:stretch/>
        </p:blipFill>
        <p:spPr>
          <a:xfrm>
            <a:off x="1331640" y="1052736"/>
            <a:ext cx="7031572" cy="4968552"/>
          </a:xfrm>
          <a:prstGeom prst="rect">
            <a:avLst/>
          </a:prstGeom>
        </p:spPr>
      </p:pic>
    </p:spTree>
    <p:extLst>
      <p:ext uri="{BB962C8B-B14F-4D97-AF65-F5344CB8AC3E}">
        <p14:creationId xmlns:p14="http://schemas.microsoft.com/office/powerpoint/2010/main" val="1560478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p:nvPr/>
        </p:nvPicPr>
        <p:blipFill rotWithShape="1">
          <a:blip r:embed="rId2">
            <a:extLst>
              <a:ext uri="{28A0092B-C50C-407E-A947-70E740481C1C}">
                <a14:useLocalDpi xmlns:a14="http://schemas.microsoft.com/office/drawing/2010/main" val="0"/>
              </a:ext>
            </a:extLst>
          </a:blip>
          <a:srcRect l="20876" t="17502" r="28885" b="41895"/>
          <a:stretch/>
        </p:blipFill>
        <p:spPr bwMode="auto">
          <a:xfrm>
            <a:off x="323528" y="1628800"/>
            <a:ext cx="8496944" cy="41044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452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414673" y="1469076"/>
            <a:ext cx="8101408" cy="4939814"/>
          </a:xfrm>
          <a:prstGeom prst="rect">
            <a:avLst/>
          </a:prstGeom>
          <a:noFill/>
        </p:spPr>
        <p:txBody>
          <a:bodyPr wrap="square" rtlCol="0">
            <a:spAutoFit/>
          </a:bodyPr>
          <a:lstStyle/>
          <a:p>
            <a:pPr algn="just">
              <a:lnSpc>
                <a:spcPct val="150000"/>
              </a:lnSpc>
            </a:pPr>
            <a:r>
              <a:rPr lang="es-CO" b="1" dirty="0"/>
              <a:t>Mantenibilidad: </a:t>
            </a:r>
            <a:r>
              <a:rPr lang="es-CO" dirty="0"/>
              <a:t>Mide la facilidad con que puede darse mantenimiento al producto (en este caso al software o servicio de TI), con la finalidad de: Desarrollar nuevos requerimientos, Aislar los defectos y sus causas, corregir estos defectos y atender las demandas del entorno cambiante. </a:t>
            </a:r>
          </a:p>
          <a:p>
            <a:pPr algn="just">
              <a:lnSpc>
                <a:spcPct val="150000"/>
              </a:lnSpc>
            </a:pPr>
            <a:endParaRPr lang="es-CO" dirty="0"/>
          </a:p>
          <a:p>
            <a:pPr algn="just">
              <a:lnSpc>
                <a:spcPct val="150000"/>
              </a:lnSpc>
            </a:pPr>
            <a:r>
              <a:rPr lang="es-CO" b="1" dirty="0"/>
              <a:t>Seguridad: </a:t>
            </a:r>
            <a:r>
              <a:rPr lang="es-CO" dirty="0"/>
              <a:t>Grado de protección de los datos, software y plataforma de tecnología de posibles pérdidas, actividades no permitidas o uso para propósitos no establecidos previamente.</a:t>
            </a:r>
          </a:p>
          <a:p>
            <a:pPr algn="just">
              <a:lnSpc>
                <a:spcPct val="150000"/>
              </a:lnSpc>
            </a:pPr>
            <a:endParaRPr lang="es-CO" dirty="0"/>
          </a:p>
          <a:p>
            <a:pPr algn="just">
              <a:lnSpc>
                <a:spcPct val="150000"/>
              </a:lnSpc>
            </a:pPr>
            <a:r>
              <a:rPr lang="es-CO" b="1" dirty="0"/>
              <a:t>Usabilidad:</a:t>
            </a:r>
            <a:r>
              <a:rPr lang="es-CO" dirty="0"/>
              <a:t> Definido como la facilidad de uso y aprendizaje de un Sistema, Software o Servicio de Tecnología de Información</a:t>
            </a:r>
          </a:p>
          <a:p>
            <a:endParaRPr lang="es-CO" dirty="0"/>
          </a:p>
        </p:txBody>
      </p:sp>
    </p:spTree>
    <p:extLst>
      <p:ext uri="{BB962C8B-B14F-4D97-AF65-F5344CB8AC3E}">
        <p14:creationId xmlns:p14="http://schemas.microsoft.com/office/powerpoint/2010/main" val="1982055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extLst>
              <a:ext uri="{28A0092B-C50C-407E-A947-70E740481C1C}">
                <a14:useLocalDpi xmlns:a14="http://schemas.microsoft.com/office/drawing/2010/main" val="0"/>
              </a:ext>
            </a:extLst>
          </a:blip>
          <a:srcRect l="20876" t="57191" r="38625" b="23235"/>
          <a:stretch/>
        </p:blipFill>
        <p:spPr bwMode="auto">
          <a:xfrm>
            <a:off x="683568" y="1700808"/>
            <a:ext cx="7992888" cy="25922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39135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srcRect l="16293" t="8418" r="26001" b="29670"/>
          <a:stretch/>
        </p:blipFill>
        <p:spPr bwMode="auto">
          <a:xfrm>
            <a:off x="1475656" y="836712"/>
            <a:ext cx="6838131" cy="49685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71490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DIAGRAMAS DE  COMPONENTES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611560" y="1772816"/>
            <a:ext cx="7992888" cy="313932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dirty="0"/>
              <a:t>El </a:t>
            </a:r>
            <a:r>
              <a:rPr lang="es-CO" b="1" dirty="0"/>
              <a:t>diagrama de componentes</a:t>
            </a:r>
            <a:r>
              <a:rPr lang="es-CO" dirty="0"/>
              <a:t> es uno de los principales diagramas UML. Está clasificado como diagrama de estructura y, como tal, representa de forma estática el sistema de información. Habitualmente se utiliza después de haber creado el diagrama de clases, pues necesita información de este diagrama como pueden ser las propias clases.</a:t>
            </a:r>
          </a:p>
          <a:p>
            <a:pPr algn="just"/>
            <a:endParaRPr lang="es-CO" dirty="0"/>
          </a:p>
          <a:p>
            <a:pPr algn="just"/>
            <a:r>
              <a:rPr lang="es-CO" dirty="0"/>
              <a:t>Este diagrama proporciona una vista de alto nivel de los componentes dentro de un sistema. Los componentes pueden ser un componente de </a:t>
            </a:r>
            <a:r>
              <a:rPr lang="es-CO" i="1" dirty="0"/>
              <a:t>software</a:t>
            </a:r>
            <a:r>
              <a:rPr lang="es-CO" dirty="0"/>
              <a:t>, como una base de datos o una interfaz de usuario; o un componente de </a:t>
            </a:r>
            <a:r>
              <a:rPr lang="es-CO" i="1" dirty="0"/>
              <a:t>hardware</a:t>
            </a:r>
            <a:r>
              <a:rPr lang="es-CO" dirty="0"/>
              <a:t> como un circuito, microchip o dispositivo; o una unidad de negocio como un proveedor, nómina o envío.</a:t>
            </a:r>
          </a:p>
        </p:txBody>
      </p:sp>
    </p:spTree>
    <p:extLst>
      <p:ext uri="{BB962C8B-B14F-4D97-AF65-F5344CB8AC3E}">
        <p14:creationId xmlns:p14="http://schemas.microsoft.com/office/powerpoint/2010/main" val="16350103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699792" y="541491"/>
            <a:ext cx="5760640" cy="51124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DE UN DIAGRAMA DE COMPONENTES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611560" y="1772816"/>
            <a:ext cx="7992888" cy="300082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lnSpc>
                <a:spcPct val="150000"/>
              </a:lnSpc>
              <a:defRPr/>
            </a:pPr>
            <a:r>
              <a:rPr lang="es-AR" b="1" dirty="0"/>
              <a:t>COMPONENTE: </a:t>
            </a:r>
            <a:r>
              <a:rPr lang="es-AR" dirty="0"/>
              <a:t>Un componente es una parte física de un sistema (modulo, base de datos, programa ejecutable, etc.).  Se puede decir que un componente es la materialización de una o mas clases, porque una abstracción con atributos y métodos pueden ser implementados en los componentes.</a:t>
            </a:r>
          </a:p>
          <a:p>
            <a:pPr algn="just">
              <a:lnSpc>
                <a:spcPct val="150000"/>
              </a:lnSpc>
              <a:defRPr/>
            </a:pPr>
            <a:r>
              <a:rPr lang="es-AR" dirty="0"/>
              <a:t>En un DC, un componente se representa con un rectángulo en el que se escribe su nombre y en el se muestran dos pequeños rectángulos al lado izquierdo. O también los siguientes:	</a:t>
            </a:r>
            <a:endParaRPr lang="es-ES" dirty="0"/>
          </a:p>
        </p:txBody>
      </p:sp>
    </p:spTree>
    <p:extLst>
      <p:ext uri="{BB962C8B-B14F-4D97-AF65-F5344CB8AC3E}">
        <p14:creationId xmlns:p14="http://schemas.microsoft.com/office/powerpoint/2010/main" val="620196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COMPONENTE</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611560" y="1772816"/>
            <a:ext cx="7992888" cy="300082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defRPr/>
            </a:pPr>
            <a:r>
              <a:rPr lang="es-CO" dirty="0"/>
              <a:t>Permiten mostrar los elementos de diseño de un sistema de información.</a:t>
            </a:r>
          </a:p>
          <a:p>
            <a:pPr marL="285750" indent="-285750" algn="just">
              <a:lnSpc>
                <a:spcPct val="150000"/>
              </a:lnSpc>
              <a:buFont typeface="Arial" panose="020B0604020202020204" pitchFamily="34" charset="0"/>
              <a:buChar char="•"/>
              <a:defRPr/>
            </a:pPr>
            <a:r>
              <a:rPr lang="es-CO" dirty="0"/>
              <a:t>Un diagrama de componentes permite visualizar con más facilidad la estructura general del sistema y el comportamiento del servicio que estos componentes proporcionan y utilizan a través de las interfaces.</a:t>
            </a:r>
          </a:p>
          <a:p>
            <a:pPr marL="285750" indent="-285750" algn="just">
              <a:lnSpc>
                <a:spcPct val="150000"/>
              </a:lnSpc>
              <a:buFont typeface="Arial" panose="020B0604020202020204" pitchFamily="34" charset="0"/>
              <a:buChar char="•"/>
              <a:defRPr/>
            </a:pPr>
            <a:r>
              <a:rPr lang="es-CO" dirty="0"/>
              <a:t>Un diagrama de componentes muestra las organizaciones y dependencias lógicas entre componentes software, sean éstos componentes de código fuente, binarios o ejecutables.</a:t>
            </a:r>
            <a:endParaRPr lang="es-ES" dirty="0"/>
          </a:p>
        </p:txBody>
      </p:sp>
    </p:spTree>
    <p:extLst>
      <p:ext uri="{BB962C8B-B14F-4D97-AF65-F5344CB8AC3E}">
        <p14:creationId xmlns:p14="http://schemas.microsoft.com/office/powerpoint/2010/main" val="7143023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COMPONENTE</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72816"/>
            <a:ext cx="7848872"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3717032"/>
            <a:ext cx="3853565"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24404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INTERFAZ</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a:t>
            </a:r>
            <a:r>
              <a:rPr lang="es-CO" sz="1000" dirty="0">
                <a:hlinkClick r:id="rId3"/>
              </a:rPr>
              <a:t>https://diagramasuml.com/componentes/</a:t>
            </a:r>
            <a:endParaRPr lang="es-ES" sz="1000" dirty="0"/>
          </a:p>
        </p:txBody>
      </p:sp>
      <p:sp>
        <p:nvSpPr>
          <p:cNvPr id="3" name="2 CuadroTexto"/>
          <p:cNvSpPr txBox="1"/>
          <p:nvPr/>
        </p:nvSpPr>
        <p:spPr>
          <a:xfrm>
            <a:off x="467544" y="1556792"/>
            <a:ext cx="8136904" cy="2827697"/>
          </a:xfrm>
          <a:prstGeom prst="rect">
            <a:avLst/>
          </a:prstGeom>
          <a:noFill/>
        </p:spPr>
        <p:txBody>
          <a:bodyPr wrap="square" rtlCol="0">
            <a:spAutoFit/>
          </a:bodyPr>
          <a:lstStyle/>
          <a:p>
            <a:pPr lvl="0" algn="just" eaLnBrk="0" fontAlgn="base" hangingPunct="0">
              <a:lnSpc>
                <a:spcPct val="150000"/>
              </a:lnSpc>
              <a:spcBef>
                <a:spcPct val="0"/>
              </a:spcBef>
              <a:spcAft>
                <a:spcPct val="0"/>
              </a:spcAft>
            </a:pPr>
            <a:r>
              <a:rPr lang="es-CO" altLang="es-CO" dirty="0">
                <a:solidFill>
                  <a:srgbClr val="222222"/>
                </a:solidFill>
                <a:latin typeface="Roboto"/>
              </a:rPr>
              <a:t>La interfaz está siempre asociada a un componente y se utiliza para representar la zona del módulo que es </a:t>
            </a:r>
            <a:r>
              <a:rPr lang="es-CO" altLang="es-CO" b="1" dirty="0">
                <a:solidFill>
                  <a:srgbClr val="222222"/>
                </a:solidFill>
                <a:latin typeface="Roboto"/>
              </a:rPr>
              <a:t>utilizada para la comunicación</a:t>
            </a:r>
            <a:r>
              <a:rPr lang="es-CO" altLang="es-CO" dirty="0">
                <a:solidFill>
                  <a:srgbClr val="222222"/>
                </a:solidFill>
                <a:latin typeface="Roboto"/>
              </a:rPr>
              <a:t> con otro de los componentes.</a:t>
            </a:r>
          </a:p>
          <a:p>
            <a:pPr algn="just" eaLnBrk="0" fontAlgn="base" hangingPunct="0">
              <a:lnSpc>
                <a:spcPct val="150000"/>
              </a:lnSpc>
              <a:spcBef>
                <a:spcPct val="0"/>
              </a:spcBef>
              <a:spcAft>
                <a:spcPct val="0"/>
              </a:spcAft>
            </a:pPr>
            <a:r>
              <a:rPr lang="es-BO" dirty="0">
                <a:solidFill>
                  <a:srgbClr val="222222"/>
                </a:solidFill>
                <a:latin typeface="Roboto"/>
              </a:rPr>
              <a:t>Una interfaz contiene una colección de operaciones y se utiliza para especificar los servicios de una clase o de un componente.</a:t>
            </a:r>
            <a:endParaRPr lang="es-CO" dirty="0">
              <a:solidFill>
                <a:srgbClr val="222222"/>
              </a:solidFill>
              <a:latin typeface="Roboto"/>
            </a:endParaRPr>
          </a:p>
          <a:p>
            <a:pPr lvl="0" algn="just" eaLnBrk="0" fontAlgn="base" hangingPunct="0">
              <a:lnSpc>
                <a:spcPct val="150000"/>
              </a:lnSpc>
              <a:spcBef>
                <a:spcPct val="0"/>
              </a:spcBef>
              <a:spcAft>
                <a:spcPct val="0"/>
              </a:spcAft>
            </a:pPr>
            <a:endParaRPr lang="es-CO" altLang="es-CO" sz="1050" dirty="0"/>
          </a:p>
          <a:p>
            <a:pPr lvl="0" algn="just" eaLnBrk="0" fontAlgn="base" hangingPunct="0">
              <a:lnSpc>
                <a:spcPct val="150000"/>
              </a:lnSpc>
              <a:spcBef>
                <a:spcPct val="0"/>
              </a:spcBef>
              <a:spcAft>
                <a:spcPct val="0"/>
              </a:spcAft>
            </a:pPr>
            <a:r>
              <a:rPr lang="es-CO" altLang="es-CO" dirty="0">
                <a:solidFill>
                  <a:srgbClr val="222222"/>
                </a:solidFill>
                <a:latin typeface="Roboto"/>
              </a:rPr>
              <a:t>Se representa con una línea que tiene al final un circulo no relleno:</a:t>
            </a:r>
            <a:endParaRPr lang="es-CO" altLang="es-CO" sz="1050" dirty="0"/>
          </a:p>
        </p:txBody>
      </p:sp>
      <p:pic>
        <p:nvPicPr>
          <p:cNvPr id="1026" name="Picture 2" descr="Notación de una interfa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4384489"/>
            <a:ext cx="1724025" cy="16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267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INTERFACES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http://https://diagramasuml.com/componentes/</a:t>
            </a:r>
            <a:endParaRPr lang="es-ES" sz="1000" dirty="0"/>
          </a:p>
        </p:txBody>
      </p:sp>
      <p:pic>
        <p:nvPicPr>
          <p:cNvPr id="1026" name="Picture 2" descr="http://4.bp.blogspot.com/-Lc6u65Hh8SE/Uc95P-pQNhI/AAAAAAAAAB8/xFnB_UynmqU/s320/interface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48" y="1628800"/>
            <a:ext cx="3545008" cy="33123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mera aproximaciÃ³n al diagrama de componen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2132856"/>
            <a:ext cx="4583251"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9103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COMPONENTE</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https://diagramasuml.com/componentes/</a:t>
            </a:r>
            <a:endParaRPr lang="es-ES" sz="1000" dirty="0"/>
          </a:p>
        </p:txBody>
      </p:sp>
      <p:sp>
        <p:nvSpPr>
          <p:cNvPr id="3" name="2 CuadroTexto"/>
          <p:cNvSpPr txBox="1"/>
          <p:nvPr/>
        </p:nvSpPr>
        <p:spPr>
          <a:xfrm>
            <a:off x="845586" y="1556792"/>
            <a:ext cx="7236804" cy="646331"/>
          </a:xfrm>
          <a:prstGeom prst="rect">
            <a:avLst/>
          </a:prstGeom>
          <a:noFill/>
        </p:spPr>
        <p:txBody>
          <a:bodyPr wrap="square" rtlCol="0">
            <a:spAutoFit/>
          </a:bodyPr>
          <a:lstStyle/>
          <a:p>
            <a:pPr>
              <a:defRPr/>
            </a:pPr>
            <a:r>
              <a:rPr lang="es-CO" dirty="0"/>
              <a:t>Dependencia:</a:t>
            </a:r>
            <a:endParaRPr lang="es-ES" dirty="0"/>
          </a:p>
          <a:p>
            <a:endParaRPr lang="es-ES" dirty="0"/>
          </a:p>
        </p:txBody>
      </p:sp>
      <p:pic>
        <p:nvPicPr>
          <p:cNvPr id="2050" name="Picture 2" descr="NotaciÃ³n de una relaciÃ³n de dependen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2508212" cy="259228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4067944" y="1879957"/>
            <a:ext cx="4320480" cy="4247317"/>
          </a:xfrm>
          <a:prstGeom prst="rect">
            <a:avLst/>
          </a:prstGeom>
          <a:noFill/>
        </p:spPr>
        <p:txBody>
          <a:bodyPr wrap="square" rtlCol="0">
            <a:spAutoFit/>
          </a:bodyPr>
          <a:lstStyle/>
          <a:p>
            <a:pPr algn="just"/>
            <a:r>
              <a:rPr lang="es-CO" dirty="0"/>
              <a:t>La relación de dependencia representa que un componente requiere de otro para ejecutar su trabajo. Es diferente a la interfaz, pues esta identifica que un componente ofrece una serie de operaciones. En cualquier caso, en ocasiones para simplificar el diagrama no se usan las interfaces sino que solamente se utilizan relaciones de dependencia.</a:t>
            </a:r>
          </a:p>
          <a:p>
            <a:pPr algn="just"/>
            <a:endParaRPr lang="es-CO" dirty="0"/>
          </a:p>
          <a:p>
            <a:r>
              <a:rPr lang="es-CO" dirty="0"/>
              <a:t>Una relación de dependencia se representa mediante una flecha discontinua que va desde el componente que requiere de otro componente hasta el requerido.</a:t>
            </a:r>
          </a:p>
          <a:p>
            <a:endParaRPr lang="es-CO" dirty="0"/>
          </a:p>
        </p:txBody>
      </p:sp>
    </p:spTree>
    <p:extLst>
      <p:ext uri="{BB962C8B-B14F-4D97-AF65-F5344CB8AC3E}">
        <p14:creationId xmlns:p14="http://schemas.microsoft.com/office/powerpoint/2010/main" val="29511990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sp>
        <p:nvSpPr>
          <p:cNvPr id="4" name="CuadroTexto 3"/>
          <p:cNvSpPr txBox="1"/>
          <p:nvPr/>
        </p:nvSpPr>
        <p:spPr>
          <a:xfrm>
            <a:off x="640802" y="1632301"/>
            <a:ext cx="7992888" cy="4801314"/>
          </a:xfrm>
          <a:prstGeom prst="rect">
            <a:avLst/>
          </a:prstGeom>
          <a:noFill/>
        </p:spPr>
        <p:txBody>
          <a:bodyPr wrap="square" rtlCol="0">
            <a:spAutoFit/>
          </a:bodyPr>
          <a:lstStyle/>
          <a:p>
            <a:pPr algn="just"/>
            <a:r>
              <a:rPr lang="es-CO" dirty="0"/>
              <a:t>Puedes utilizar un diagrama de componentes cuando quieras representar tu sistema como una colección de componentes e interfaces. Esto te ayudará a tener una idea de la futura implementación del sistema. Los siguientes son los pasos que pueden servir de guía al dibujar un diagrama de componentes.</a:t>
            </a:r>
          </a:p>
          <a:p>
            <a:pPr algn="just"/>
            <a:r>
              <a:rPr lang="es-CO" b="1" dirty="0"/>
              <a:t>Paso 1:</a:t>
            </a:r>
            <a:r>
              <a:rPr lang="es-CO" dirty="0"/>
              <a:t> Determina el propósito del diagrama e identifica los artefactos como los archivos, documentos, etc. en tu sistema o aplicación que necesitas representar en su diagrama.</a:t>
            </a:r>
          </a:p>
          <a:p>
            <a:pPr algn="just"/>
            <a:r>
              <a:rPr lang="es-CO" b="1" dirty="0"/>
              <a:t>Paso 2:</a:t>
            </a:r>
            <a:r>
              <a:rPr lang="es-CO" dirty="0"/>
              <a:t> A medida que descubres las relaciones entre los elementos que identificaste anteriormente, crea un diseño mental de tu diagrama de componentes.</a:t>
            </a:r>
          </a:p>
          <a:p>
            <a:pPr algn="just"/>
            <a:r>
              <a:rPr lang="es-CO" b="1" dirty="0"/>
              <a:t>Paso 3:</a:t>
            </a:r>
            <a:r>
              <a:rPr lang="es-CO" dirty="0"/>
              <a:t> Al dibujar el diagrama, agrega primero los componentes, agrupándolos dentro de otros componentes como mejor te parezca.</a:t>
            </a:r>
          </a:p>
          <a:p>
            <a:pPr algn="just"/>
            <a:r>
              <a:rPr lang="es-CO" b="1" dirty="0"/>
              <a:t>Paso 4:</a:t>
            </a:r>
            <a:r>
              <a:rPr lang="es-CO" dirty="0"/>
              <a:t> El siguiente paso es agregar otros elementos, como interfaces, clases, objetos, dependencias, etc. al diagrama de componentes y completarlo.</a:t>
            </a:r>
          </a:p>
          <a:p>
            <a:r>
              <a:rPr lang="es-CO" b="1" dirty="0"/>
              <a:t>Paso 5:</a:t>
            </a:r>
            <a:r>
              <a:rPr lang="es-CO" dirty="0"/>
              <a:t> Puede adjuntar notas en diferentes partes de su diagrama de componentes para aclarar ciertos detalles a otros usuarios.</a:t>
            </a:r>
          </a:p>
          <a:p>
            <a:endParaRPr lang="es-CO" dirty="0"/>
          </a:p>
        </p:txBody>
      </p:sp>
    </p:spTree>
    <p:extLst>
      <p:ext uri="{BB962C8B-B14F-4D97-AF65-F5344CB8AC3E}">
        <p14:creationId xmlns:p14="http://schemas.microsoft.com/office/powerpoint/2010/main" val="1253159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379277" y="1772816"/>
            <a:ext cx="8101408" cy="33239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CO" sz="2000" dirty="0"/>
              <a:t>Efectividad, </a:t>
            </a:r>
          </a:p>
          <a:p>
            <a:pPr marL="285750" indent="-285750" algn="just">
              <a:lnSpc>
                <a:spcPct val="150000"/>
              </a:lnSpc>
              <a:buFont typeface="Arial" panose="020B0604020202020204" pitchFamily="34" charset="0"/>
              <a:buChar char="•"/>
            </a:pPr>
            <a:r>
              <a:rPr lang="es-CO" sz="2000" dirty="0"/>
              <a:t>Eficiencia</a:t>
            </a:r>
          </a:p>
          <a:p>
            <a:pPr marL="285750" indent="-285750" algn="just">
              <a:lnSpc>
                <a:spcPct val="150000"/>
              </a:lnSpc>
              <a:buFont typeface="Arial" panose="020B0604020202020204" pitchFamily="34" charset="0"/>
              <a:buChar char="•"/>
            </a:pPr>
            <a:r>
              <a:rPr lang="es-CO" sz="2000" dirty="0"/>
              <a:t>Tolerancia a fallos</a:t>
            </a:r>
          </a:p>
          <a:p>
            <a:pPr marL="285750" indent="-285750" algn="just">
              <a:lnSpc>
                <a:spcPct val="150000"/>
              </a:lnSpc>
              <a:buFont typeface="Arial" panose="020B0604020202020204" pitchFamily="34" charset="0"/>
              <a:buChar char="•"/>
            </a:pPr>
            <a:r>
              <a:rPr lang="es-CO" sz="2000" dirty="0"/>
              <a:t>Modificabilidad</a:t>
            </a:r>
          </a:p>
          <a:p>
            <a:pPr marL="285750" indent="-285750" algn="just">
              <a:lnSpc>
                <a:spcPct val="150000"/>
              </a:lnSpc>
              <a:buFont typeface="Arial" panose="020B0604020202020204" pitchFamily="34" charset="0"/>
              <a:buChar char="•"/>
            </a:pPr>
            <a:r>
              <a:rPr lang="es-CO" sz="2000" dirty="0" err="1"/>
              <a:t>Operabilidad</a:t>
            </a:r>
            <a:endParaRPr lang="es-CO" sz="2000" dirty="0"/>
          </a:p>
          <a:p>
            <a:pPr marL="285750" indent="-285750" algn="just">
              <a:lnSpc>
                <a:spcPct val="150000"/>
              </a:lnSpc>
              <a:buFont typeface="Arial" panose="020B0604020202020204" pitchFamily="34" charset="0"/>
              <a:buChar char="•"/>
            </a:pPr>
            <a:r>
              <a:rPr lang="es-CO" sz="2000" dirty="0"/>
              <a:t>Portabilidad</a:t>
            </a:r>
          </a:p>
          <a:p>
            <a:pPr marL="285750" indent="-285750" algn="just">
              <a:lnSpc>
                <a:spcPct val="150000"/>
              </a:lnSpc>
              <a:buFont typeface="Arial" panose="020B0604020202020204" pitchFamily="34" charset="0"/>
              <a:buChar char="•"/>
            </a:pPr>
            <a:r>
              <a:rPr lang="es-CO" sz="2000" dirty="0"/>
              <a:t>Confiabilidad</a:t>
            </a:r>
          </a:p>
        </p:txBody>
      </p:sp>
    </p:spTree>
    <p:extLst>
      <p:ext uri="{BB962C8B-B14F-4D97-AF65-F5344CB8AC3E}">
        <p14:creationId xmlns:p14="http://schemas.microsoft.com/office/powerpoint/2010/main" val="24790105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pic>
        <p:nvPicPr>
          <p:cNvPr id="3" name="Imagen 2"/>
          <p:cNvPicPr>
            <a:picLocks noChangeAspect="1"/>
          </p:cNvPicPr>
          <p:nvPr/>
        </p:nvPicPr>
        <p:blipFill rotWithShape="1">
          <a:blip r:embed="rId3"/>
          <a:srcRect l="5900" t="9381" r="30313" b="23388"/>
          <a:stretch/>
        </p:blipFill>
        <p:spPr>
          <a:xfrm>
            <a:off x="539552" y="1340767"/>
            <a:ext cx="7848872" cy="4651185"/>
          </a:xfrm>
          <a:prstGeom prst="rect">
            <a:avLst/>
          </a:prstGeom>
        </p:spPr>
      </p:pic>
    </p:spTree>
    <p:extLst>
      <p:ext uri="{BB962C8B-B14F-4D97-AF65-F5344CB8AC3E}">
        <p14:creationId xmlns:p14="http://schemas.microsoft.com/office/powerpoint/2010/main" val="23660599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pic>
        <p:nvPicPr>
          <p:cNvPr id="3074" name="Picture 2" descr="Diagrama de componentes caje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412776"/>
            <a:ext cx="5384006" cy="468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95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pic>
        <p:nvPicPr>
          <p:cNvPr id="3" name="Imagen 2"/>
          <p:cNvPicPr>
            <a:picLocks noChangeAspect="1"/>
          </p:cNvPicPr>
          <p:nvPr/>
        </p:nvPicPr>
        <p:blipFill rotWithShape="1">
          <a:blip r:embed="rId3"/>
          <a:srcRect l="7476" t="12182" r="30313" b="26189"/>
          <a:stretch/>
        </p:blipFill>
        <p:spPr>
          <a:xfrm>
            <a:off x="961783" y="1628800"/>
            <a:ext cx="7498649" cy="4176464"/>
          </a:xfrm>
          <a:prstGeom prst="rect">
            <a:avLst/>
          </a:prstGeom>
        </p:spPr>
      </p:pic>
    </p:spTree>
    <p:extLst>
      <p:ext uri="{BB962C8B-B14F-4D97-AF65-F5344CB8AC3E}">
        <p14:creationId xmlns:p14="http://schemas.microsoft.com/office/powerpoint/2010/main" val="42856738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https://diagramasuml.com/componentes/</a:t>
            </a:r>
            <a:endParaRPr lang="es-ES" sz="1000" dirty="0"/>
          </a:p>
        </p:txBody>
      </p:sp>
      <p:sp>
        <p:nvSpPr>
          <p:cNvPr id="7" name="Rectangle 5"/>
          <p:cNvSpPr>
            <a:spLocks noChangeArrowheads="1"/>
          </p:cNvSpPr>
          <p:nvPr/>
        </p:nvSpPr>
        <p:spPr bwMode="auto">
          <a:xfrm>
            <a:off x="2699792" y="541491"/>
            <a:ext cx="5760640" cy="655261"/>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COMO DIBUJAR UN DIAGRAMA DE COMPONENTES</a:t>
            </a:r>
          </a:p>
        </p:txBody>
      </p:sp>
      <p:pic>
        <p:nvPicPr>
          <p:cNvPr id="5" name="Imagen 4"/>
          <p:cNvPicPr/>
          <p:nvPr/>
        </p:nvPicPr>
        <p:blipFill rotWithShape="1">
          <a:blip r:embed="rId3"/>
          <a:srcRect l="43889" t="13049" r="27045" b="49619"/>
          <a:stretch/>
        </p:blipFill>
        <p:spPr bwMode="auto">
          <a:xfrm>
            <a:off x="2029142" y="1592262"/>
            <a:ext cx="5085715" cy="3673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00814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BIBLIOGRAFÍA</a:t>
            </a:r>
          </a:p>
        </p:txBody>
      </p:sp>
      <p:sp>
        <p:nvSpPr>
          <p:cNvPr id="2" name="1 CuadroTexto"/>
          <p:cNvSpPr txBox="1"/>
          <p:nvPr/>
        </p:nvSpPr>
        <p:spPr>
          <a:xfrm>
            <a:off x="971600" y="1628800"/>
            <a:ext cx="7416824" cy="4247317"/>
          </a:xfrm>
          <a:prstGeom prst="rect">
            <a:avLst/>
          </a:prstGeom>
          <a:noFill/>
        </p:spPr>
        <p:txBody>
          <a:bodyPr wrap="square" rtlCol="0">
            <a:spAutoFit/>
          </a:bodyPr>
          <a:lstStyle/>
          <a:p>
            <a:r>
              <a:rPr lang="es-ES" dirty="0">
                <a:hlinkClick r:id="rId3"/>
              </a:rPr>
              <a:t>http://ocw.unican.es/ensenanzas-tecnicas/ingenieria-del-software-i/materiales-de-clase-1/is1-t02-trans.pdf</a:t>
            </a:r>
            <a:endParaRPr lang="es-ES" dirty="0"/>
          </a:p>
          <a:p>
            <a:endParaRPr lang="es-CO" dirty="0"/>
          </a:p>
          <a:p>
            <a:r>
              <a:rPr lang="es-CO" dirty="0">
                <a:hlinkClick r:id="rId4"/>
              </a:rPr>
              <a:t>http://ocw.unizar.es/ciencias-experimentales/modelos-matematicos-en-bases-de-datos/uml/02UML_DiagramaActividades.pdf</a:t>
            </a:r>
            <a:endParaRPr lang="es-CO" dirty="0"/>
          </a:p>
          <a:p>
            <a:endParaRPr lang="es-CO" dirty="0"/>
          </a:p>
          <a:p>
            <a:r>
              <a:rPr lang="es-CO" dirty="0">
                <a:hlinkClick r:id="rId5"/>
              </a:rPr>
              <a:t>http://www.teatroabadia.com/es/uploads/documentos/iagramas_del_uml.pdf</a:t>
            </a:r>
            <a:endParaRPr lang="es-CO" dirty="0"/>
          </a:p>
          <a:p>
            <a:endParaRPr lang="es-CO" dirty="0"/>
          </a:p>
          <a:p>
            <a:r>
              <a:rPr lang="es-CO" dirty="0">
                <a:hlinkClick r:id="rId6"/>
              </a:rPr>
              <a:t>http://es.slideshare.net/buster_blader99/diagrama-de-secuencia-uml</a:t>
            </a:r>
            <a:endParaRPr lang="es-CO" dirty="0"/>
          </a:p>
          <a:p>
            <a:endParaRPr lang="es-CO" dirty="0"/>
          </a:p>
          <a:p>
            <a:r>
              <a:rPr lang="es-CO" dirty="0"/>
              <a:t>https://sistemasacademico.uniandes.edu.co/~isis2603/dokuwiki/lib/exe/fetch.php?media=principal:1._dsec-conceptosbasicosconejemplos.pdf</a:t>
            </a:r>
          </a:p>
          <a:p>
            <a:endParaRPr lang="es-ES" dirty="0"/>
          </a:p>
          <a:p>
            <a:endParaRPr lang="es-ES" dirty="0"/>
          </a:p>
        </p:txBody>
      </p:sp>
    </p:spTree>
    <p:extLst>
      <p:ext uri="{BB962C8B-B14F-4D97-AF65-F5344CB8AC3E}">
        <p14:creationId xmlns:p14="http://schemas.microsoft.com/office/powerpoint/2010/main" val="752382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379277" y="2118692"/>
            <a:ext cx="8369187"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CO" dirty="0"/>
              <a:t>El sistema debe ser capaz de procesar N transacciones por segundo. Esto se medirá por medio de la herramienta </a:t>
            </a:r>
            <a:r>
              <a:rPr lang="es-CO" b="1" dirty="0" err="1">
                <a:hlinkClick r:id="rId3"/>
              </a:rPr>
              <a:t>SoapUI</a:t>
            </a:r>
            <a:r>
              <a:rPr lang="es-CO" b="1" dirty="0">
                <a:hlinkClick r:id="rId3"/>
              </a:rPr>
              <a:t> aplicada al Software </a:t>
            </a:r>
            <a:r>
              <a:rPr lang="es-CO" b="1" dirty="0" err="1">
                <a:hlinkClick r:id="rId3"/>
              </a:rPr>
              <a:t>Testing</a:t>
            </a:r>
            <a:r>
              <a:rPr lang="es-CO" b="1" dirty="0">
                <a:hlinkClick r:id="rId3"/>
              </a:rPr>
              <a:t> de servicios web</a:t>
            </a:r>
            <a:r>
              <a:rPr lang="es-CO" dirty="0"/>
              <a:t>.</a:t>
            </a:r>
          </a:p>
          <a:p>
            <a:pPr marL="285750" indent="-285750">
              <a:lnSpc>
                <a:spcPct val="150000"/>
              </a:lnSpc>
              <a:buFont typeface="Arial" panose="020B0604020202020204" pitchFamily="34" charset="0"/>
              <a:buChar char="•"/>
            </a:pPr>
            <a:r>
              <a:rPr lang="es-CO" dirty="0"/>
              <a:t>Toda funcionalidad del sistema y transacción de negocio debe responder al usuario en menos de 5 segundos.</a:t>
            </a:r>
          </a:p>
          <a:p>
            <a:pPr marL="285750" indent="-285750">
              <a:lnSpc>
                <a:spcPct val="150000"/>
              </a:lnSpc>
              <a:buFont typeface="Arial" panose="020B0604020202020204" pitchFamily="34" charset="0"/>
              <a:buChar char="•"/>
            </a:pPr>
            <a:r>
              <a:rPr lang="es-CO" dirty="0"/>
              <a:t>El sistema debe ser capaz de operar adecuadamente con hasta 100.000 usuarios con sesiones concurrentes.</a:t>
            </a:r>
          </a:p>
          <a:p>
            <a:pPr marL="285750" indent="-285750">
              <a:lnSpc>
                <a:spcPct val="150000"/>
              </a:lnSpc>
              <a:buFont typeface="Arial" panose="020B0604020202020204" pitchFamily="34" charset="0"/>
              <a:buChar char="•"/>
            </a:pPr>
            <a:r>
              <a:rPr lang="es-CO" dirty="0"/>
              <a:t>Los datos modificados en la base de datos deben ser actualizados para todos los usuarios que acceden en menos de 2 segundos.</a:t>
            </a:r>
          </a:p>
        </p:txBody>
      </p:sp>
      <p:sp>
        <p:nvSpPr>
          <p:cNvPr id="4" name="CuadroTexto 3"/>
          <p:cNvSpPr txBox="1"/>
          <p:nvPr/>
        </p:nvSpPr>
        <p:spPr>
          <a:xfrm>
            <a:off x="683568" y="1403484"/>
            <a:ext cx="2016224" cy="369332"/>
          </a:xfrm>
          <a:prstGeom prst="rect">
            <a:avLst/>
          </a:prstGeom>
          <a:noFill/>
        </p:spPr>
        <p:txBody>
          <a:bodyPr wrap="square" rtlCol="0">
            <a:spAutoFit/>
          </a:bodyPr>
          <a:lstStyle/>
          <a:p>
            <a:r>
              <a:rPr lang="es-CO" b="1" dirty="0"/>
              <a:t>Eficiencia</a:t>
            </a:r>
          </a:p>
        </p:txBody>
      </p:sp>
    </p:spTree>
    <p:extLst>
      <p:ext uri="{BB962C8B-B14F-4D97-AF65-F5344CB8AC3E}">
        <p14:creationId xmlns:p14="http://schemas.microsoft.com/office/powerpoint/2010/main" val="1062334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379277" y="2118692"/>
            <a:ext cx="8369187" cy="3139321"/>
          </a:xfrm>
          <a:prstGeom prst="rect">
            <a:avLst/>
          </a:prstGeom>
          <a:noFill/>
        </p:spPr>
        <p:txBody>
          <a:bodyPr wrap="square" rtlCol="0">
            <a:spAutoFit/>
          </a:bodyPr>
          <a:lstStyle/>
          <a:p>
            <a:pPr marL="285750" indent="-285750" algn="just">
              <a:buFont typeface="Arial" panose="020B0604020202020204" pitchFamily="34" charset="0"/>
              <a:buChar char="•"/>
            </a:pPr>
            <a:r>
              <a:rPr lang="es-CO" dirty="0"/>
              <a:t>Los permisos de acceso al sistema podrán ser cambiados solamente por el administrador de acceso a datos.</a:t>
            </a:r>
          </a:p>
          <a:p>
            <a:pPr marL="285750" indent="-285750" algn="just">
              <a:buFont typeface="Arial" panose="020B0604020202020204" pitchFamily="34" charset="0"/>
              <a:buChar char="•"/>
            </a:pPr>
            <a:r>
              <a:rPr lang="es-CO" dirty="0"/>
              <a:t>El nuevo sistema debe desarrollarse aplicando </a:t>
            </a:r>
            <a:r>
              <a:rPr lang="es-CO" b="1" dirty="0">
                <a:hlinkClick r:id="rId3"/>
              </a:rPr>
              <a:t>patrones y recomendaciones de programación que incrementen la seguridad de datos</a:t>
            </a:r>
            <a:r>
              <a:rPr lang="es-CO" dirty="0"/>
              <a:t>.</a:t>
            </a:r>
          </a:p>
          <a:p>
            <a:pPr marL="285750" indent="-285750" algn="just">
              <a:buFont typeface="Arial" panose="020B0604020202020204" pitchFamily="34" charset="0"/>
              <a:buChar char="•"/>
            </a:pPr>
            <a:r>
              <a:rPr lang="es-CO" dirty="0"/>
              <a:t>Todos los sistemas deben respaldarse cada 24 horas. Los respaldos deben ser almacenados en una localidad segura ubicada en un edificio distinto al que reside el sistema.</a:t>
            </a:r>
          </a:p>
          <a:p>
            <a:pPr marL="285750" indent="-285750" algn="just">
              <a:buFont typeface="Arial" panose="020B0604020202020204" pitchFamily="34" charset="0"/>
              <a:buChar char="•"/>
            </a:pPr>
            <a:r>
              <a:rPr lang="es-CO" dirty="0"/>
              <a:t>Todas las comunicaciones externas entre servidores de datos, aplicación y cliente del sistema deben estar encriptadas utilizando el algoritmo RSA.</a:t>
            </a:r>
          </a:p>
          <a:p>
            <a:pPr marL="285750" indent="-285750" algn="just">
              <a:buFont typeface="Arial" panose="020B0604020202020204" pitchFamily="34" charset="0"/>
              <a:buChar char="•"/>
            </a:pPr>
            <a:r>
              <a:rPr lang="es-CO" dirty="0"/>
              <a:t>Si se identifican ataques de seguridad o brecha del sistema, el mismo no continuará operando hasta ser desbloqueado por un administrador de seguridad.</a:t>
            </a:r>
          </a:p>
        </p:txBody>
      </p:sp>
      <p:sp>
        <p:nvSpPr>
          <p:cNvPr id="4" name="CuadroTexto 3"/>
          <p:cNvSpPr txBox="1"/>
          <p:nvPr/>
        </p:nvSpPr>
        <p:spPr>
          <a:xfrm>
            <a:off x="683568" y="1403484"/>
            <a:ext cx="2016224" cy="369332"/>
          </a:xfrm>
          <a:prstGeom prst="rect">
            <a:avLst/>
          </a:prstGeom>
          <a:noFill/>
        </p:spPr>
        <p:txBody>
          <a:bodyPr wrap="square" rtlCol="0">
            <a:spAutoFit/>
          </a:bodyPr>
          <a:lstStyle/>
          <a:p>
            <a:r>
              <a:rPr lang="es-CO" b="1" dirty="0"/>
              <a:t>Seguridad Lógica</a:t>
            </a:r>
          </a:p>
        </p:txBody>
      </p:sp>
    </p:spTree>
    <p:extLst>
      <p:ext uri="{BB962C8B-B14F-4D97-AF65-F5344CB8AC3E}">
        <p14:creationId xmlns:p14="http://schemas.microsoft.com/office/powerpoint/2010/main" val="2421467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380967" y="2410011"/>
            <a:ext cx="8369187" cy="1200329"/>
          </a:xfrm>
          <a:prstGeom prst="rect">
            <a:avLst/>
          </a:prstGeom>
          <a:noFill/>
        </p:spPr>
        <p:txBody>
          <a:bodyPr wrap="square" rtlCol="0">
            <a:spAutoFit/>
          </a:bodyPr>
          <a:lstStyle/>
          <a:p>
            <a:pPr marL="285750" indent="-285750">
              <a:buFont typeface="Arial" panose="020B0604020202020204" pitchFamily="34" charset="0"/>
              <a:buChar char="•"/>
            </a:pPr>
            <a:r>
              <a:rPr lang="es-CO" dirty="0"/>
              <a:t>El sistema no continuará operando si la temperatura externa es menor a 4 grados Celsius.</a:t>
            </a:r>
          </a:p>
          <a:p>
            <a:endParaRPr lang="es-CO" dirty="0"/>
          </a:p>
          <a:p>
            <a:pPr marL="285750" indent="-285750">
              <a:buFont typeface="Arial" panose="020B0604020202020204" pitchFamily="34" charset="0"/>
              <a:buChar char="•"/>
            </a:pPr>
            <a:r>
              <a:rPr lang="es-CO" dirty="0"/>
              <a:t>El sistema no continuará operando en caso de fuego. (Ej. Un ascensor).</a:t>
            </a:r>
          </a:p>
        </p:txBody>
      </p:sp>
      <p:sp>
        <p:nvSpPr>
          <p:cNvPr id="4" name="CuadroTexto 3"/>
          <p:cNvSpPr txBox="1"/>
          <p:nvPr/>
        </p:nvSpPr>
        <p:spPr>
          <a:xfrm>
            <a:off x="755576" y="1611645"/>
            <a:ext cx="3024336" cy="369332"/>
          </a:xfrm>
          <a:prstGeom prst="rect">
            <a:avLst/>
          </a:prstGeom>
          <a:noFill/>
        </p:spPr>
        <p:txBody>
          <a:bodyPr wrap="square" rtlCol="0">
            <a:spAutoFit/>
          </a:bodyPr>
          <a:lstStyle/>
          <a:p>
            <a:r>
              <a:rPr lang="es-CO" b="1" dirty="0"/>
              <a:t>Seguridad Industrial </a:t>
            </a:r>
          </a:p>
        </p:txBody>
      </p:sp>
    </p:spTree>
    <p:extLst>
      <p:ext uri="{BB962C8B-B14F-4D97-AF65-F5344CB8AC3E}">
        <p14:creationId xmlns:p14="http://schemas.microsoft.com/office/powerpoint/2010/main" val="152094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247032" y="824929"/>
            <a:ext cx="6624736" cy="473643"/>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endParaRPr lang="es-ES" dirty="0">
              <a:latin typeface="Berlin Sans FB" pitchFamily="34" charset="0"/>
            </a:endParaRPr>
          </a:p>
          <a:p>
            <a:pPr algn="ctr">
              <a:spcBef>
                <a:spcPct val="20000"/>
              </a:spcBef>
            </a:pPr>
            <a:r>
              <a:rPr lang="es-ES" sz="2400" dirty="0">
                <a:latin typeface="Berlin Sans FB" pitchFamily="34" charset="0"/>
              </a:rPr>
              <a:t>Lenguaje de Modelamiento Unificado(UML)</a:t>
            </a:r>
          </a:p>
          <a:p>
            <a:pPr algn="ctr">
              <a:spcBef>
                <a:spcPct val="20000"/>
              </a:spcBef>
            </a:pPr>
            <a:endParaRPr lang="es-CO" sz="3200" dirty="0">
              <a:latin typeface="Berlin Sans FB" pitchFamily="34" charset="0"/>
            </a:endParaRPr>
          </a:p>
        </p:txBody>
      </p:sp>
      <p:sp>
        <p:nvSpPr>
          <p:cNvPr id="2" name="1 CuadroTexto"/>
          <p:cNvSpPr txBox="1"/>
          <p:nvPr/>
        </p:nvSpPr>
        <p:spPr>
          <a:xfrm>
            <a:off x="395536" y="1423010"/>
            <a:ext cx="8208912" cy="646331"/>
          </a:xfrm>
          <a:prstGeom prst="rect">
            <a:avLst/>
          </a:prstGeom>
          <a:noFill/>
        </p:spPr>
        <p:txBody>
          <a:bodyPr wrap="square" rtlCol="0">
            <a:spAutoFit/>
          </a:bodyPr>
          <a:lstStyle/>
          <a:p>
            <a:r>
              <a:rPr lang="es-CO" dirty="0"/>
              <a:t>Los modelos a utilizar los define la metodología que se aplique en el proceso de desarrollo</a:t>
            </a:r>
            <a:endParaRPr lang="es-E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610" t="23251" r="9642" b="11309"/>
          <a:stretch/>
        </p:blipFill>
        <p:spPr bwMode="auto">
          <a:xfrm>
            <a:off x="299165" y="2031078"/>
            <a:ext cx="8572603" cy="4269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107504" y="6300360"/>
            <a:ext cx="6408712" cy="430887"/>
          </a:xfrm>
          <a:prstGeom prst="rect">
            <a:avLst/>
          </a:prstGeom>
          <a:noFill/>
        </p:spPr>
        <p:txBody>
          <a:bodyPr wrap="square" rtlCol="0">
            <a:spAutoFit/>
          </a:bodyPr>
          <a:lstStyle/>
          <a:p>
            <a:r>
              <a:rPr lang="es-ES" sz="1100" dirty="0"/>
              <a:t>Fuente: http://ocw.unican.es/ensenanzas-tecnicas/ingenieria-del-software-i/materiales-de-clase-1/is1-t02-trans.pdf</a:t>
            </a:r>
          </a:p>
        </p:txBody>
      </p:sp>
    </p:spTree>
    <p:extLst>
      <p:ext uri="{BB962C8B-B14F-4D97-AF65-F5344CB8AC3E}">
        <p14:creationId xmlns:p14="http://schemas.microsoft.com/office/powerpoint/2010/main" val="1594513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123728" y="692696"/>
            <a:ext cx="6624736"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NO FUNCIONALES</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
        <p:nvSpPr>
          <p:cNvPr id="2" name="CuadroTexto 1"/>
          <p:cNvSpPr txBox="1"/>
          <p:nvPr/>
        </p:nvSpPr>
        <p:spPr>
          <a:xfrm>
            <a:off x="436800" y="1748066"/>
            <a:ext cx="8369187"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CO" dirty="0"/>
              <a:t>El tiempo de aprendizaje del sistema por un usuario deberá ser menor a 4 horas.</a:t>
            </a:r>
          </a:p>
          <a:p>
            <a:pPr marL="285750" indent="-285750">
              <a:lnSpc>
                <a:spcPct val="150000"/>
              </a:lnSpc>
              <a:buFont typeface="Arial" panose="020B0604020202020204" pitchFamily="34" charset="0"/>
              <a:buChar char="•"/>
            </a:pPr>
            <a:r>
              <a:rPr lang="es-CO" dirty="0"/>
              <a:t>El sistema debe contar con manuales de usuario estructurados adecuadamente.</a:t>
            </a:r>
          </a:p>
          <a:p>
            <a:pPr marL="285750" indent="-285750">
              <a:lnSpc>
                <a:spcPct val="150000"/>
              </a:lnSpc>
              <a:buFont typeface="Arial" panose="020B0604020202020204" pitchFamily="34" charset="0"/>
              <a:buChar char="•"/>
            </a:pPr>
            <a:r>
              <a:rPr lang="es-CO" dirty="0"/>
              <a:t>El sistema debe proporcionar mensajes de error que sean informativos y orientados a usuario final.</a:t>
            </a:r>
          </a:p>
          <a:p>
            <a:pPr marL="285750" indent="-285750">
              <a:lnSpc>
                <a:spcPct val="150000"/>
              </a:lnSpc>
              <a:buFont typeface="Arial" panose="020B0604020202020204" pitchFamily="34" charset="0"/>
              <a:buChar char="•"/>
            </a:pPr>
            <a:r>
              <a:rPr lang="es-CO" dirty="0"/>
              <a:t>El sistema debe contar con un módulo de ayuda en línea.</a:t>
            </a:r>
          </a:p>
          <a:p>
            <a:pPr marL="285750" indent="-285750">
              <a:lnSpc>
                <a:spcPct val="150000"/>
              </a:lnSpc>
              <a:buFont typeface="Arial" panose="020B0604020202020204" pitchFamily="34" charset="0"/>
              <a:buChar char="•"/>
            </a:pPr>
            <a:r>
              <a:rPr lang="es-CO" dirty="0"/>
              <a:t>La aplicación web debe poseer un </a:t>
            </a:r>
            <a:r>
              <a:rPr lang="es-CO" b="1" dirty="0">
                <a:hlinkClick r:id="rId3"/>
              </a:rPr>
              <a:t>diseño “</a:t>
            </a:r>
            <a:r>
              <a:rPr lang="es-CO" b="1" dirty="0" err="1">
                <a:hlinkClick r:id="rId3"/>
              </a:rPr>
              <a:t>Responsive</a:t>
            </a:r>
            <a:r>
              <a:rPr lang="es-CO" b="1" dirty="0">
                <a:hlinkClick r:id="rId3"/>
              </a:rPr>
              <a:t>”</a:t>
            </a:r>
            <a:r>
              <a:rPr lang="es-CO" dirty="0"/>
              <a:t> a fin de garantizar la adecuada visualización en múltiples computadores personales, dispositivos tableta y teléfonos inteligentes.</a:t>
            </a:r>
          </a:p>
          <a:p>
            <a:pPr marL="285750" indent="-285750">
              <a:lnSpc>
                <a:spcPct val="150000"/>
              </a:lnSpc>
              <a:buFont typeface="Arial" panose="020B0604020202020204" pitchFamily="34" charset="0"/>
              <a:buChar char="•"/>
            </a:pPr>
            <a:r>
              <a:rPr lang="es-CO" dirty="0"/>
              <a:t>El sistema debe poseer interfaces gráficas bien formadas.</a:t>
            </a:r>
          </a:p>
        </p:txBody>
      </p:sp>
      <p:sp>
        <p:nvSpPr>
          <p:cNvPr id="4" name="CuadroTexto 3"/>
          <p:cNvSpPr txBox="1"/>
          <p:nvPr/>
        </p:nvSpPr>
        <p:spPr>
          <a:xfrm>
            <a:off x="755576" y="1378734"/>
            <a:ext cx="3024336" cy="369332"/>
          </a:xfrm>
          <a:prstGeom prst="rect">
            <a:avLst/>
          </a:prstGeom>
          <a:noFill/>
        </p:spPr>
        <p:txBody>
          <a:bodyPr wrap="square" rtlCol="0">
            <a:spAutoFit/>
          </a:bodyPr>
          <a:lstStyle/>
          <a:p>
            <a:r>
              <a:rPr lang="es-CO" b="1" dirty="0"/>
              <a:t>Usabilidad</a:t>
            </a:r>
          </a:p>
        </p:txBody>
      </p:sp>
    </p:spTree>
    <p:extLst>
      <p:ext uri="{BB962C8B-B14F-4D97-AF65-F5344CB8AC3E}">
        <p14:creationId xmlns:p14="http://schemas.microsoft.com/office/powerpoint/2010/main" val="1171888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MODELAR</a:t>
            </a:r>
          </a:p>
        </p:txBody>
      </p:sp>
      <p:sp>
        <p:nvSpPr>
          <p:cNvPr id="6" name="5 CuadroTexto"/>
          <p:cNvSpPr txBox="1"/>
          <p:nvPr/>
        </p:nvSpPr>
        <p:spPr>
          <a:xfrm>
            <a:off x="683568" y="1772816"/>
            <a:ext cx="8114042" cy="160043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itchFamily="34" charset="0"/>
              <a:buChar char="•"/>
            </a:pPr>
            <a:r>
              <a:rPr lang="es-CO" sz="2000" dirty="0">
                <a:latin typeface="Georgia" pitchFamily="18" charset="0"/>
              </a:rPr>
              <a:t>Consiste en identificar que objetos hay  en el problema.</a:t>
            </a:r>
          </a:p>
          <a:p>
            <a:pPr marL="285750" indent="-285750">
              <a:buFont typeface="Arial" pitchFamily="34" charset="0"/>
              <a:buChar char="•"/>
            </a:pPr>
            <a:r>
              <a:rPr lang="es-CO" sz="2000" dirty="0">
                <a:latin typeface="Georgia" pitchFamily="18" charset="0"/>
              </a:rPr>
              <a:t>Como son los objetos.</a:t>
            </a:r>
          </a:p>
          <a:p>
            <a:pPr marL="285750" indent="-285750">
              <a:buFont typeface="Arial" pitchFamily="34" charset="0"/>
              <a:buChar char="•"/>
            </a:pPr>
            <a:r>
              <a:rPr lang="es-CO" sz="2000" dirty="0">
                <a:latin typeface="Georgia" pitchFamily="18" charset="0"/>
              </a:rPr>
              <a:t>Como se  comportan </a:t>
            </a:r>
          </a:p>
          <a:p>
            <a:pPr marL="285750" indent="-285750">
              <a:buFont typeface="Arial" pitchFamily="34" charset="0"/>
              <a:buChar char="•"/>
            </a:pPr>
            <a:r>
              <a:rPr lang="es-CO" sz="2000" dirty="0">
                <a:latin typeface="Georgia" pitchFamily="18" charset="0"/>
              </a:rPr>
              <a:t>Como se relacionan</a:t>
            </a:r>
          </a:p>
          <a:p>
            <a:pPr marL="285750" indent="-285750" algn="just">
              <a:buFont typeface="Wingdings" pitchFamily="2" charset="2"/>
              <a:buChar char="q"/>
            </a:pPr>
            <a:endParaRPr lang="es-ES" dirty="0">
              <a:latin typeface="Californian FB" pitchFamily="18" charset="0"/>
            </a:endParaRPr>
          </a:p>
        </p:txBody>
      </p:sp>
      <p:pic>
        <p:nvPicPr>
          <p:cNvPr id="7" name="Picture 2" descr="https://encrypted-tbn3.gstatic.com/images?q=tbn:ANd9GcQq4y3VOj61BMg1BWIxf98XUMbKh6H1LZKU___1Klb1EUEQevl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765244"/>
            <a:ext cx="3375660" cy="221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26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MODELAR</a:t>
            </a:r>
          </a:p>
        </p:txBody>
      </p:sp>
      <p:sp>
        <p:nvSpPr>
          <p:cNvPr id="6" name="5 CuadroTexto"/>
          <p:cNvSpPr txBox="1"/>
          <p:nvPr/>
        </p:nvSpPr>
        <p:spPr>
          <a:xfrm>
            <a:off x="683568" y="1772816"/>
            <a:ext cx="8114042" cy="255454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lgn="just">
              <a:buFont typeface="Arial" pitchFamily="34" charset="0"/>
              <a:buChar char="•"/>
            </a:pPr>
            <a:r>
              <a:rPr lang="es-CO" sz="2000" dirty="0">
                <a:latin typeface="Georgia" panose="02040502050405020303" pitchFamily="18" charset="0"/>
              </a:rPr>
              <a:t>Un requerimiento básico para cualquier modelo, es que debe describir al sistema con suficiente detalle para hacer predicciones válidas sobre el comportamiento del sistema</a:t>
            </a:r>
          </a:p>
          <a:p>
            <a:pPr marL="285750" indent="-285750" algn="just">
              <a:buFont typeface="Arial" pitchFamily="34" charset="0"/>
              <a:buChar char="•"/>
            </a:pPr>
            <a:endParaRPr lang="es-CO" sz="2000" dirty="0">
              <a:latin typeface="Georgia" panose="02040502050405020303" pitchFamily="18" charset="0"/>
            </a:endParaRPr>
          </a:p>
          <a:p>
            <a:pPr marL="285750" indent="-285750" algn="just">
              <a:buFont typeface="Arial" pitchFamily="34" charset="0"/>
              <a:buChar char="•"/>
            </a:pPr>
            <a:r>
              <a:rPr lang="es-CO" sz="2000" dirty="0">
                <a:latin typeface="Georgia" panose="02040502050405020303" pitchFamily="18" charset="0"/>
              </a:rPr>
              <a:t>Ayuda a explicar, entender y mejorar un sistema</a:t>
            </a:r>
          </a:p>
          <a:p>
            <a:pPr marL="285750" indent="-285750" algn="just">
              <a:buFont typeface="Arial" pitchFamily="34" charset="0"/>
              <a:buChar char="•"/>
            </a:pPr>
            <a:endParaRPr lang="es-CO" sz="2000" dirty="0">
              <a:latin typeface="Georgia" pitchFamily="18" charset="0"/>
            </a:endParaRPr>
          </a:p>
          <a:p>
            <a:pPr marL="285750" indent="-285750" algn="just">
              <a:buFont typeface="Arial" pitchFamily="34" charset="0"/>
              <a:buChar char="•"/>
            </a:pPr>
            <a:r>
              <a:rPr lang="es-CO" sz="2000" dirty="0">
                <a:latin typeface="Georgia" pitchFamily="18" charset="0"/>
              </a:rPr>
              <a:t>Facilita la organización de las ideas.</a:t>
            </a:r>
          </a:p>
          <a:p>
            <a:pPr marL="285750" indent="-285750" algn="just">
              <a:buFont typeface="Arial" pitchFamily="34" charset="0"/>
              <a:buChar char="•"/>
            </a:pPr>
            <a:endParaRPr lang="es-ES" sz="2000" dirty="0">
              <a:latin typeface="Georgia" panose="02040502050405020303" pitchFamily="18" charset="0"/>
            </a:endParaRPr>
          </a:p>
        </p:txBody>
      </p:sp>
    </p:spTree>
    <p:extLst>
      <p:ext uri="{BB962C8B-B14F-4D97-AF65-F5344CB8AC3E}">
        <p14:creationId xmlns:p14="http://schemas.microsoft.com/office/powerpoint/2010/main" val="254765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11" name="10 CuadroTexto"/>
          <p:cNvSpPr txBox="1"/>
          <p:nvPr/>
        </p:nvSpPr>
        <p:spPr>
          <a:xfrm>
            <a:off x="3851920" y="1772816"/>
            <a:ext cx="5040560" cy="397031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r>
              <a:rPr lang="es-ES" dirty="0">
                <a:latin typeface="Berlin Sans FB" pitchFamily="34" charset="0"/>
              </a:rPr>
              <a:t>Representa la funcionalidad completa de un sistema (o una clase) mostrando su interacción con los agentes externos llamados actores.</a:t>
            </a:r>
          </a:p>
          <a:p>
            <a:pPr marL="285750" indent="-285750" algn="just">
              <a:buFont typeface="Wingdings" pitchFamily="2" charset="2"/>
              <a:buChar char="Ø"/>
            </a:pPr>
            <a:endParaRPr lang="es-CO" dirty="0">
              <a:latin typeface="Berlin Sans FB" pitchFamily="34" charset="0"/>
            </a:endParaRPr>
          </a:p>
          <a:p>
            <a:pPr marL="285750" indent="-285750" algn="just">
              <a:buFont typeface="Wingdings" pitchFamily="2" charset="2"/>
              <a:buChar char="Ø"/>
            </a:pPr>
            <a:r>
              <a:rPr lang="es-ES" dirty="0">
                <a:latin typeface="Berlin Sans FB" pitchFamily="34" charset="0"/>
              </a:rPr>
              <a:t>Esta representación se hace a través de las relaciones entre los actores (agentes externos) y los casos de uso (acciones) dentro del sistema.</a:t>
            </a:r>
          </a:p>
          <a:p>
            <a:pPr marL="285750" indent="-285750">
              <a:buFont typeface="Wingdings" pitchFamily="2" charset="2"/>
              <a:buChar char="Ø"/>
            </a:pPr>
            <a:endParaRPr lang="es-ES" dirty="0">
              <a:latin typeface="Berlin Sans FB" pitchFamily="34" charset="0"/>
            </a:endParaRPr>
          </a:p>
          <a:p>
            <a:pPr marL="285750" indent="-285750" algn="just">
              <a:buFont typeface="Wingdings" pitchFamily="2" charset="2"/>
              <a:buChar char="Ø"/>
            </a:pPr>
            <a:r>
              <a:rPr lang="es-ES" dirty="0">
                <a:latin typeface="Berlin Sans FB" pitchFamily="34" charset="0"/>
              </a:rPr>
              <a:t>El conjunto de casos de uso representa todas las interacciones posibles que se describirán en los requerimientos del sistema</a:t>
            </a:r>
          </a:p>
          <a:p>
            <a:pPr marL="285750" indent="-285750" algn="just">
              <a:buFont typeface="Wingdings" pitchFamily="2" charset="2"/>
              <a:buChar char="Ø"/>
            </a:pPr>
            <a:endParaRPr lang="es-CO" dirty="0">
              <a:latin typeface="Berlin Sans FB" pitchFamily="34" charset="0"/>
            </a:endParaRPr>
          </a:p>
          <a:p>
            <a:pPr marL="285750" indent="-285750" algn="just">
              <a:buFont typeface="Wingdings" pitchFamily="2" charset="2"/>
              <a:buChar char="Ø"/>
            </a:pPr>
            <a:r>
              <a:rPr lang="es-ES" dirty="0">
                <a:latin typeface="Berlin Sans FB" pitchFamily="34" charset="0"/>
              </a:rPr>
              <a:t>Los diagramas de casos de uso definen las funcionalidades que el sistema debe cumplir</a:t>
            </a:r>
          </a:p>
        </p:txBody>
      </p:sp>
      <p:pic>
        <p:nvPicPr>
          <p:cNvPr id="8196" name="Picture 4" descr="https://upload.wikimedia.org/wikipedia/commons/thumb/8/80/UML_diagrama_caso_de_uso.svg/498px-UML_diagrama_caso_de_us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323659"/>
            <a:ext cx="36004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054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11" name="10 CuadroTexto"/>
          <p:cNvSpPr txBox="1"/>
          <p:nvPr/>
        </p:nvSpPr>
        <p:spPr>
          <a:xfrm>
            <a:off x="467544" y="1772816"/>
            <a:ext cx="8064896" cy="34778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dirty="0">
                <a:latin typeface="Georgia" panose="02040502050405020303" pitchFamily="18" charset="0"/>
              </a:rPr>
              <a:t>Dependiendo de la situación, los casos de uso se pueden especificar con distinto grado de detalle:</a:t>
            </a:r>
          </a:p>
          <a:p>
            <a:pPr marL="285750" indent="-285750" algn="just">
              <a:buFont typeface="Wingdings" pitchFamily="2" charset="2"/>
              <a:buChar char="Ø"/>
            </a:pPr>
            <a:endParaRPr lang="es-CO" sz="2000" dirty="0">
              <a:latin typeface="Georgia" panose="02040502050405020303" pitchFamily="18" charset="0"/>
            </a:endParaRPr>
          </a:p>
          <a:p>
            <a:pPr marL="285750" indent="-285750" algn="just">
              <a:buFont typeface="Wingdings" pitchFamily="2" charset="2"/>
              <a:buChar char="Ø"/>
            </a:pPr>
            <a:r>
              <a:rPr lang="es-CO" sz="2000" dirty="0">
                <a:latin typeface="Georgia" panose="02040502050405020303" pitchFamily="18" charset="0"/>
              </a:rPr>
              <a:t>Especificación textual de un caso de uso (enumeración de pasos del caso de uso). </a:t>
            </a:r>
          </a:p>
          <a:p>
            <a:pPr marL="285750" indent="-285750" algn="just">
              <a:buFont typeface="Wingdings" pitchFamily="2" charset="2"/>
              <a:buChar char="Ø"/>
            </a:pPr>
            <a:endParaRPr lang="es-CO" sz="2000" dirty="0">
              <a:latin typeface="Georgia" panose="02040502050405020303" pitchFamily="18" charset="0"/>
            </a:endParaRPr>
          </a:p>
          <a:p>
            <a:pPr marL="285750" indent="-285750" algn="just">
              <a:buFont typeface="Wingdings" pitchFamily="2" charset="2"/>
              <a:buChar char="Ø"/>
            </a:pPr>
            <a:r>
              <a:rPr lang="es-CO" sz="2000" dirty="0">
                <a:latin typeface="Georgia" panose="02040502050405020303" pitchFamily="18" charset="0"/>
              </a:rPr>
              <a:t>Especificación “esencial” de un caso de uso (eliminando todos los detalles no estrictamente necesarios).</a:t>
            </a:r>
          </a:p>
          <a:p>
            <a:pPr marL="285750" indent="-285750" algn="just">
              <a:buFont typeface="Wingdings" pitchFamily="2" charset="2"/>
              <a:buChar char="Ø"/>
            </a:pPr>
            <a:endParaRPr lang="es-CO" sz="2000" dirty="0">
              <a:latin typeface="Georgia" panose="02040502050405020303" pitchFamily="18" charset="0"/>
            </a:endParaRPr>
          </a:p>
          <a:p>
            <a:pPr marL="285750" indent="-285750" algn="just">
              <a:buFont typeface="Wingdings" pitchFamily="2" charset="2"/>
              <a:buChar char="Ø"/>
            </a:pPr>
            <a:r>
              <a:rPr lang="es-CO" sz="2000" dirty="0">
                <a:latin typeface="Georgia" panose="02040502050405020303" pitchFamily="18" charset="0"/>
              </a:rPr>
              <a:t>Especificación detallada de un caso de uso (utilizando una plantilla para no olvidarnos de nada).</a:t>
            </a:r>
            <a:endParaRPr lang="es-ES" sz="2000" dirty="0">
              <a:latin typeface="Georgia" panose="02040502050405020303" pitchFamily="18" charset="0"/>
            </a:endParaRPr>
          </a:p>
        </p:txBody>
      </p:sp>
    </p:spTree>
    <p:extLst>
      <p:ext uri="{BB962C8B-B14F-4D97-AF65-F5344CB8AC3E}">
        <p14:creationId xmlns:p14="http://schemas.microsoft.com/office/powerpoint/2010/main" val="456305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3666" y="62068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pic>
        <p:nvPicPr>
          <p:cNvPr id="2" name="Imagen 1"/>
          <p:cNvPicPr>
            <a:picLocks noChangeAspect="1"/>
          </p:cNvPicPr>
          <p:nvPr/>
        </p:nvPicPr>
        <p:blipFill rotWithShape="1">
          <a:blip r:embed="rId3"/>
          <a:srcRect l="15744" t="12201" r="20469" b="15351"/>
          <a:stretch/>
        </p:blipFill>
        <p:spPr>
          <a:xfrm>
            <a:off x="629308" y="1340768"/>
            <a:ext cx="7975139" cy="4968552"/>
          </a:xfrm>
          <a:prstGeom prst="rect">
            <a:avLst/>
          </a:prstGeom>
        </p:spPr>
      </p:pic>
    </p:spTree>
    <p:extLst>
      <p:ext uri="{BB962C8B-B14F-4D97-AF65-F5344CB8AC3E}">
        <p14:creationId xmlns:p14="http://schemas.microsoft.com/office/powerpoint/2010/main" val="1303512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pic>
        <p:nvPicPr>
          <p:cNvPr id="3" name="Imagen 2"/>
          <p:cNvPicPr>
            <a:picLocks noChangeAspect="1"/>
          </p:cNvPicPr>
          <p:nvPr/>
        </p:nvPicPr>
        <p:blipFill rotWithShape="1">
          <a:blip r:embed="rId3"/>
          <a:srcRect l="16926" t="13250" r="18107" b="11150"/>
          <a:stretch/>
        </p:blipFill>
        <p:spPr>
          <a:xfrm>
            <a:off x="971600" y="1299133"/>
            <a:ext cx="7632848" cy="4996046"/>
          </a:xfrm>
          <a:prstGeom prst="rect">
            <a:avLst/>
          </a:prstGeom>
        </p:spPr>
      </p:pic>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spTree>
    <p:extLst>
      <p:ext uri="{BB962C8B-B14F-4D97-AF65-F5344CB8AC3E}">
        <p14:creationId xmlns:p14="http://schemas.microsoft.com/office/powerpoint/2010/main" val="846918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pic>
        <p:nvPicPr>
          <p:cNvPr id="2" name="Imagen 1"/>
          <p:cNvPicPr>
            <a:picLocks noChangeAspect="1"/>
          </p:cNvPicPr>
          <p:nvPr/>
        </p:nvPicPr>
        <p:blipFill rotWithShape="1">
          <a:blip r:embed="rId3"/>
          <a:srcRect l="12791" t="14300" r="14563" b="23751"/>
          <a:stretch/>
        </p:blipFill>
        <p:spPr>
          <a:xfrm>
            <a:off x="179512" y="1549721"/>
            <a:ext cx="8856984" cy="4248472"/>
          </a:xfrm>
          <a:prstGeom prst="rect">
            <a:avLst/>
          </a:prstGeom>
        </p:spPr>
      </p:pic>
    </p:spTree>
    <p:extLst>
      <p:ext uri="{BB962C8B-B14F-4D97-AF65-F5344CB8AC3E}">
        <p14:creationId xmlns:p14="http://schemas.microsoft.com/office/powerpoint/2010/main" val="3000281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pic>
        <p:nvPicPr>
          <p:cNvPr id="3" name="Imagen 2"/>
          <p:cNvPicPr>
            <a:picLocks noChangeAspect="1"/>
          </p:cNvPicPr>
          <p:nvPr/>
        </p:nvPicPr>
        <p:blipFill rotWithShape="1">
          <a:blip r:embed="rId3"/>
          <a:srcRect l="14563" t="15350" r="15153" b="21651"/>
          <a:stretch/>
        </p:blipFill>
        <p:spPr>
          <a:xfrm>
            <a:off x="323528" y="1513717"/>
            <a:ext cx="8568952" cy="4320480"/>
          </a:xfrm>
          <a:prstGeom prst="rect">
            <a:avLst/>
          </a:prstGeom>
        </p:spPr>
      </p:pic>
    </p:spTree>
    <p:extLst>
      <p:ext uri="{BB962C8B-B14F-4D97-AF65-F5344CB8AC3E}">
        <p14:creationId xmlns:p14="http://schemas.microsoft.com/office/powerpoint/2010/main" val="3299742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pic>
        <p:nvPicPr>
          <p:cNvPr id="2" name="Imagen 1"/>
          <p:cNvPicPr>
            <a:picLocks noChangeAspect="1"/>
          </p:cNvPicPr>
          <p:nvPr/>
        </p:nvPicPr>
        <p:blipFill rotWithShape="1">
          <a:blip r:embed="rId3"/>
          <a:srcRect l="13973" t="15350" r="15154" b="6951"/>
          <a:stretch/>
        </p:blipFill>
        <p:spPr>
          <a:xfrm>
            <a:off x="899592" y="1280350"/>
            <a:ext cx="7776864" cy="4795733"/>
          </a:xfrm>
          <a:prstGeom prst="rect">
            <a:avLst/>
          </a:prstGeom>
        </p:spPr>
      </p:pic>
    </p:spTree>
    <p:extLst>
      <p:ext uri="{BB962C8B-B14F-4D97-AF65-F5344CB8AC3E}">
        <p14:creationId xmlns:p14="http://schemas.microsoft.com/office/powerpoint/2010/main" val="3358160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a:t>
            </a:r>
          </a:p>
        </p:txBody>
      </p:sp>
      <p:sp>
        <p:nvSpPr>
          <p:cNvPr id="5" name="4 Rectángulo redondeado"/>
          <p:cNvSpPr/>
          <p:nvPr/>
        </p:nvSpPr>
        <p:spPr>
          <a:xfrm rot="10800000" flipH="1" flipV="1">
            <a:off x="2627784" y="3707726"/>
            <a:ext cx="6352277" cy="24617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dirty="0">
                <a:latin typeface="Georgia" pitchFamily="18" charset="0"/>
              </a:rPr>
              <a:t>Son descripciones de lo que el sistema debe hacer: el servicio que ofrece y las restricciones en su operación. Tales requerimientos reflejan las necesidades de los clientes por un sistema que atienda cierto propósito. Al proceso de descubrir, analizar, documentar y verificar estos servicios y restricciones se le llama ingeniería de</a:t>
            </a:r>
          </a:p>
          <a:p>
            <a:r>
              <a:rPr lang="es-ES" dirty="0">
                <a:latin typeface="Georgia" pitchFamily="18" charset="0"/>
              </a:rPr>
              <a:t>requerimientos (IR).</a:t>
            </a: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29" y="1310414"/>
            <a:ext cx="2880320" cy="2397312"/>
          </a:xfrm>
          <a:prstGeom prst="rect">
            <a:avLst/>
          </a:prstGeom>
        </p:spPr>
      </p:pic>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Tree>
    <p:extLst>
      <p:ext uri="{BB962C8B-B14F-4D97-AF65-F5344CB8AC3E}">
        <p14:creationId xmlns:p14="http://schemas.microsoft.com/office/powerpoint/2010/main" val="1540679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CASOS DE USO</a:t>
            </a:r>
          </a:p>
        </p:txBody>
      </p:sp>
      <p:sp>
        <p:nvSpPr>
          <p:cNvPr id="4" name="CuadroTexto 3"/>
          <p:cNvSpPr txBox="1"/>
          <p:nvPr/>
        </p:nvSpPr>
        <p:spPr>
          <a:xfrm>
            <a:off x="323528" y="6381328"/>
            <a:ext cx="6552728" cy="338554"/>
          </a:xfrm>
          <a:prstGeom prst="rect">
            <a:avLst/>
          </a:prstGeom>
          <a:noFill/>
        </p:spPr>
        <p:txBody>
          <a:bodyPr wrap="square" rtlCol="0">
            <a:spAutoFit/>
          </a:bodyPr>
          <a:lstStyle/>
          <a:p>
            <a:r>
              <a:rPr lang="es-CO" sz="1600" dirty="0"/>
              <a:t>Fuente: http://elvex.ugr.es/idbis/db/docs/design/2-requirements.pdf</a:t>
            </a:r>
          </a:p>
        </p:txBody>
      </p:sp>
      <p:pic>
        <p:nvPicPr>
          <p:cNvPr id="3" name="Imagen 2"/>
          <p:cNvPicPr>
            <a:picLocks noChangeAspect="1"/>
          </p:cNvPicPr>
          <p:nvPr/>
        </p:nvPicPr>
        <p:blipFill rotWithShape="1">
          <a:blip r:embed="rId3"/>
          <a:srcRect l="13973" t="16401" r="15154" b="19551"/>
          <a:stretch/>
        </p:blipFill>
        <p:spPr>
          <a:xfrm>
            <a:off x="323528" y="1477713"/>
            <a:ext cx="8640960" cy="4392488"/>
          </a:xfrm>
          <a:prstGeom prst="rect">
            <a:avLst/>
          </a:prstGeom>
        </p:spPr>
      </p:pic>
    </p:spTree>
    <p:extLst>
      <p:ext uri="{BB962C8B-B14F-4D97-AF65-F5344CB8AC3E}">
        <p14:creationId xmlns:p14="http://schemas.microsoft.com/office/powerpoint/2010/main" val="2522603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Actor</a:t>
            </a:r>
          </a:p>
        </p:txBody>
      </p:sp>
      <p:sp>
        <p:nvSpPr>
          <p:cNvPr id="11" name="10 CuadroTexto"/>
          <p:cNvSpPr txBox="1"/>
          <p:nvPr/>
        </p:nvSpPr>
        <p:spPr>
          <a:xfrm>
            <a:off x="3275856" y="2207468"/>
            <a:ext cx="5616624" cy="276998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endParaRPr lang="es-ES" dirty="0"/>
          </a:p>
          <a:p>
            <a:pPr marL="285750" indent="-285750" algn="just">
              <a:buFont typeface="Wingdings" pitchFamily="2" charset="2"/>
              <a:buChar char="Ø"/>
            </a:pPr>
            <a:r>
              <a:rPr lang="es-ES" sz="2000" dirty="0">
                <a:latin typeface="Berlin Sans FB" pitchFamily="34" charset="0"/>
              </a:rPr>
              <a:t>Es un rol que un usuario juega con respecto al sistema.</a:t>
            </a:r>
          </a:p>
          <a:p>
            <a:pPr algn="just"/>
            <a:endParaRPr lang="es-ES" sz="2000" dirty="0">
              <a:latin typeface="Berlin Sans FB" pitchFamily="34" charset="0"/>
            </a:endParaRPr>
          </a:p>
          <a:p>
            <a:pPr marL="285750" indent="-285750" algn="just">
              <a:buFont typeface="Wingdings" pitchFamily="2" charset="2"/>
              <a:buChar char="Ø"/>
            </a:pPr>
            <a:r>
              <a:rPr lang="es-ES" sz="2000" dirty="0">
                <a:latin typeface="Berlin Sans FB" pitchFamily="34" charset="0"/>
              </a:rPr>
              <a:t>Un Actor no necesariamente representa a una persona en particular, sino más bien la labor que realiza frente al sistema.</a:t>
            </a:r>
          </a:p>
          <a:p>
            <a:pPr algn="just"/>
            <a:endParaRPr lang="es-ES" dirty="0"/>
          </a:p>
          <a:p>
            <a:pPr marL="285750" indent="-285750" algn="just">
              <a:buFont typeface="Wingdings" pitchFamily="2" charset="2"/>
              <a:buChar char="Ø"/>
            </a:pPr>
            <a:endParaRPr lang="es-ES" dirty="0">
              <a:solidFill>
                <a:schemeClr val="tx1"/>
              </a:solidFill>
              <a:latin typeface="Berlin Sans FB" pitchFamily="34" charset="0"/>
            </a:endParaRPr>
          </a:p>
        </p:txBody>
      </p:sp>
      <p:pic>
        <p:nvPicPr>
          <p:cNvPr id="9218" name="Picture 2" descr="http://www.cs.fsu.edu/~baker/swe1/restricted/notes/graphics/ac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38435"/>
            <a:ext cx="1584176"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127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 de uso</a:t>
            </a:r>
          </a:p>
        </p:txBody>
      </p:sp>
      <p:sp>
        <p:nvSpPr>
          <p:cNvPr id="11" name="10 CuadroTexto"/>
          <p:cNvSpPr txBox="1"/>
          <p:nvPr/>
        </p:nvSpPr>
        <p:spPr>
          <a:xfrm>
            <a:off x="827584" y="1772816"/>
            <a:ext cx="7776864" cy="28007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endParaRPr lang="es-ES" dirty="0"/>
          </a:p>
          <a:p>
            <a:pPr marL="342900" indent="-342900" algn="just">
              <a:buFont typeface="Wingdings" pitchFamily="2" charset="2"/>
              <a:buChar char="Ø"/>
            </a:pPr>
            <a:r>
              <a:rPr lang="es-ES" sz="2000" dirty="0"/>
              <a:t>Los Casos de Uso se representan por medio de </a:t>
            </a:r>
            <a:r>
              <a:rPr lang="es-ES" sz="2000" i="1" dirty="0"/>
              <a:t>óvalos</a:t>
            </a:r>
            <a:r>
              <a:rPr lang="es-ES" sz="2000" dirty="0"/>
              <a:t> y las líneas que unen Actores con Casos de Uso representan una asociación de comunicación</a:t>
            </a:r>
          </a:p>
          <a:p>
            <a:pPr marL="342900" indent="-342900" algn="just">
              <a:buFont typeface="Wingdings" pitchFamily="2" charset="2"/>
              <a:buChar char="Ø"/>
            </a:pPr>
            <a:r>
              <a:rPr lang="es-ES" sz="2000" dirty="0"/>
              <a:t>Es una operación/tarea específica que se realiza tras una orden de algún agente externo, sea desde una petición de un actor o bien desde la invocación desde otro caso de uso.</a:t>
            </a:r>
          </a:p>
          <a:p>
            <a:pPr marL="342900" indent="-342900" algn="just">
              <a:buFont typeface="Wingdings" pitchFamily="2" charset="2"/>
              <a:buChar char="Ø"/>
            </a:pPr>
            <a:endParaRPr lang="es-ES" sz="2000" dirty="0"/>
          </a:p>
          <a:p>
            <a:pPr algn="just"/>
            <a:endParaRPr lang="es-ES" dirty="0">
              <a:solidFill>
                <a:schemeClr val="tx1"/>
              </a:solidFill>
              <a:latin typeface="Berlin Sans FB" pitchFamily="34" charset="0"/>
            </a:endParaRPr>
          </a:p>
        </p:txBody>
      </p:sp>
      <p:pic>
        <p:nvPicPr>
          <p:cNvPr id="10242" name="Picture 2" descr="http://users.dcc.uchile.cl/~psalinas/uml/img/usecase/ejemplo4.jpg"/>
          <p:cNvPicPr>
            <a:picLocks noChangeAspect="1" noChangeArrowheads="1"/>
          </p:cNvPicPr>
          <p:nvPr/>
        </p:nvPicPr>
        <p:blipFill rotWithShape="1">
          <a:blip r:embed="rId3">
            <a:extLst>
              <a:ext uri="{28A0092B-C50C-407E-A947-70E740481C1C}">
                <a14:useLocalDpi xmlns:a14="http://schemas.microsoft.com/office/drawing/2010/main" val="0"/>
              </a:ext>
            </a:extLst>
          </a:blip>
          <a:srcRect b="73753"/>
          <a:stretch/>
        </p:blipFill>
        <p:spPr bwMode="auto">
          <a:xfrm>
            <a:off x="1331640" y="4725144"/>
            <a:ext cx="5832648"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771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Caso de uso</a:t>
            </a:r>
          </a:p>
        </p:txBody>
      </p:sp>
      <p:sp>
        <p:nvSpPr>
          <p:cNvPr id="11" name="10 CuadroTexto"/>
          <p:cNvSpPr txBox="1"/>
          <p:nvPr/>
        </p:nvSpPr>
        <p:spPr>
          <a:xfrm>
            <a:off x="827584" y="1772816"/>
            <a:ext cx="7776864" cy="187743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endParaRPr lang="es-ES" dirty="0"/>
          </a:p>
          <a:p>
            <a:pPr marL="342900" indent="-342900" algn="just">
              <a:buFont typeface="Wingdings" pitchFamily="2" charset="2"/>
              <a:buChar char="Ø"/>
            </a:pPr>
            <a:r>
              <a:rPr lang="es-CO" sz="2000" dirty="0"/>
              <a:t>Es un fragmento de funcionalidad del sistema que proporciona resultados de interés.</a:t>
            </a:r>
          </a:p>
          <a:p>
            <a:pPr marL="342900" indent="-342900" algn="just">
              <a:buFont typeface="Wingdings" pitchFamily="2" charset="2"/>
              <a:buChar char="Ø"/>
            </a:pPr>
            <a:r>
              <a:rPr lang="es-CO" sz="2000" dirty="0"/>
              <a:t>Representan los requisitos funcionales y nos indica que hace el sistema.</a:t>
            </a:r>
            <a:endParaRPr lang="es-ES" sz="2000" dirty="0"/>
          </a:p>
          <a:p>
            <a:pPr algn="just"/>
            <a:endParaRPr lang="es-ES" dirty="0">
              <a:solidFill>
                <a:schemeClr val="tx1"/>
              </a:solidFill>
              <a:latin typeface="Berlin Sans FB" pitchFamily="34" charset="0"/>
            </a:endParaRPr>
          </a:p>
        </p:txBody>
      </p:sp>
      <p:pic>
        <p:nvPicPr>
          <p:cNvPr id="10242" name="Picture 2" descr="http://users.dcc.uchile.cl/~psalinas/uml/img/usecase/ejemplo4.jpg"/>
          <p:cNvPicPr>
            <a:picLocks noChangeAspect="1" noChangeArrowheads="1"/>
          </p:cNvPicPr>
          <p:nvPr/>
        </p:nvPicPr>
        <p:blipFill rotWithShape="1">
          <a:blip r:embed="rId3">
            <a:extLst>
              <a:ext uri="{28A0092B-C50C-407E-A947-70E740481C1C}">
                <a14:useLocalDpi xmlns:a14="http://schemas.microsoft.com/office/drawing/2010/main" val="0"/>
              </a:ext>
            </a:extLst>
          </a:blip>
          <a:srcRect b="73753"/>
          <a:stretch/>
        </p:blipFill>
        <p:spPr bwMode="auto">
          <a:xfrm>
            <a:off x="1331640" y="4725144"/>
            <a:ext cx="5832648"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6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Relaciones</a:t>
            </a:r>
          </a:p>
        </p:txBody>
      </p:sp>
      <p:sp>
        <p:nvSpPr>
          <p:cNvPr id="11" name="10 CuadroTexto"/>
          <p:cNvSpPr txBox="1"/>
          <p:nvPr/>
        </p:nvSpPr>
        <p:spPr>
          <a:xfrm>
            <a:off x="827584" y="1772816"/>
            <a:ext cx="7776864" cy="156966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Ø"/>
            </a:pPr>
            <a:endParaRPr lang="es-ES" dirty="0"/>
          </a:p>
          <a:p>
            <a:pPr marL="342900" indent="-342900" algn="just">
              <a:buFont typeface="Wingdings" pitchFamily="2" charset="2"/>
              <a:buChar char="Ø"/>
            </a:pPr>
            <a:r>
              <a:rPr lang="es-CO" sz="2000" dirty="0"/>
              <a:t>Se representan en formas de líneas o flechas.</a:t>
            </a:r>
          </a:p>
          <a:p>
            <a:pPr marL="342900" indent="-342900" algn="just">
              <a:buFont typeface="Wingdings" pitchFamily="2" charset="2"/>
              <a:buChar char="Ø"/>
            </a:pPr>
            <a:r>
              <a:rPr lang="es-CO" sz="2000" b="1" dirty="0"/>
              <a:t>Comunicación: </a:t>
            </a:r>
            <a:r>
              <a:rPr lang="es-CO" sz="2000" dirty="0"/>
              <a:t>Relación entre un actor y caso de uso.</a:t>
            </a:r>
          </a:p>
          <a:p>
            <a:pPr marL="342900" indent="-342900" algn="just">
              <a:buFont typeface="Wingdings" pitchFamily="2" charset="2"/>
              <a:buChar char="Ø"/>
            </a:pPr>
            <a:endParaRPr lang="es-ES" sz="2000" dirty="0"/>
          </a:p>
          <a:p>
            <a:pPr algn="just"/>
            <a:endParaRPr lang="es-ES" dirty="0">
              <a:solidFill>
                <a:schemeClr val="tx1"/>
              </a:solidFill>
              <a:latin typeface="Berlin Sans FB"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645" t="38095" r="48909" b="43940"/>
          <a:stretch/>
        </p:blipFill>
        <p:spPr bwMode="auto">
          <a:xfrm>
            <a:off x="2127362" y="3717032"/>
            <a:ext cx="5177307" cy="183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395536" y="6506516"/>
            <a:ext cx="5760640" cy="261610"/>
          </a:xfrm>
          <a:prstGeom prst="rect">
            <a:avLst/>
          </a:prstGeom>
          <a:noFill/>
        </p:spPr>
        <p:txBody>
          <a:bodyPr wrap="square" rtlCol="0">
            <a:spAutoFit/>
          </a:bodyPr>
          <a:lstStyle/>
          <a:p>
            <a:r>
              <a:rPr lang="es-ES" sz="1100" dirty="0"/>
              <a:t>http://www.seas.es/blog/informatica/tipos-de-relaciones-en-diagramas-de-casos-de-uso-uml/</a:t>
            </a:r>
          </a:p>
        </p:txBody>
      </p:sp>
      <p:cxnSp>
        <p:nvCxnSpPr>
          <p:cNvPr id="4" name="3 Conector recto"/>
          <p:cNvCxnSpPr/>
          <p:nvPr/>
        </p:nvCxnSpPr>
        <p:spPr>
          <a:xfrm>
            <a:off x="2127362" y="5877272"/>
            <a:ext cx="554098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788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60332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Relaciones</a:t>
            </a:r>
          </a:p>
        </p:txBody>
      </p:sp>
      <p:sp>
        <p:nvSpPr>
          <p:cNvPr id="11" name="10 CuadroTexto"/>
          <p:cNvSpPr txBox="1"/>
          <p:nvPr/>
        </p:nvSpPr>
        <p:spPr>
          <a:xfrm>
            <a:off x="505881" y="1253431"/>
            <a:ext cx="8208912" cy="150810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b="1" dirty="0"/>
              <a:t>Incluido &lt;&lt;</a:t>
            </a:r>
            <a:r>
              <a:rPr lang="es-CO" sz="2000" b="1" dirty="0" err="1"/>
              <a:t>include</a:t>
            </a:r>
            <a:r>
              <a:rPr lang="es-CO" sz="2000" b="1" dirty="0"/>
              <a:t>&gt;&gt;: </a:t>
            </a:r>
            <a:r>
              <a:rPr lang="es-CO" dirty="0"/>
              <a:t>Un caso de uso base incorpora explícitamente el comportamiento de otro en algún lugar de su secuencia. La relación de inclusión sirve para enriquecer un caso de uso con otro y compartir una funcionalidad común entre varios casos de uso, también puede utilizarse para estructurar un caso de uso describiendo sus </a:t>
            </a:r>
            <a:r>
              <a:rPr lang="es-CO" dirty="0" err="1"/>
              <a:t>subfunciones</a:t>
            </a:r>
            <a:r>
              <a:rPr lang="es-CO" dirty="0"/>
              <a:t>.</a:t>
            </a:r>
            <a:endParaRPr lang="es-ES" dirty="0">
              <a:solidFill>
                <a:schemeClr val="tx1"/>
              </a:solidFill>
              <a:latin typeface="Berlin Sans FB" pitchFamily="34" charset="0"/>
            </a:endParaRPr>
          </a:p>
        </p:txBody>
      </p:sp>
      <p:sp>
        <p:nvSpPr>
          <p:cNvPr id="2" name="1 CuadroTexto"/>
          <p:cNvSpPr txBox="1"/>
          <p:nvPr/>
        </p:nvSpPr>
        <p:spPr>
          <a:xfrm>
            <a:off x="395536" y="6506516"/>
            <a:ext cx="5760640" cy="261610"/>
          </a:xfrm>
          <a:prstGeom prst="rect">
            <a:avLst/>
          </a:prstGeom>
          <a:noFill/>
        </p:spPr>
        <p:txBody>
          <a:bodyPr wrap="square" rtlCol="0">
            <a:spAutoFit/>
          </a:bodyPr>
          <a:lstStyle/>
          <a:p>
            <a:r>
              <a:rPr lang="es-ES" sz="1100" dirty="0"/>
              <a:t>http://www.seas.es/blog/informatica/tipos-de-relaciones-en-diagramas-de-casos-de-uso-uml/</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722" t="55754" r="52685" b="17063"/>
          <a:stretch/>
        </p:blipFill>
        <p:spPr bwMode="auto">
          <a:xfrm>
            <a:off x="1573214" y="2956090"/>
            <a:ext cx="6573635" cy="299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3 Conector recto de flecha"/>
          <p:cNvCxnSpPr/>
          <p:nvPr/>
        </p:nvCxnSpPr>
        <p:spPr>
          <a:xfrm>
            <a:off x="2555776" y="5949280"/>
            <a:ext cx="4608512" cy="0"/>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3043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Relaciones</a:t>
            </a:r>
          </a:p>
        </p:txBody>
      </p:sp>
      <p:sp>
        <p:nvSpPr>
          <p:cNvPr id="11" name="10 CuadroTexto"/>
          <p:cNvSpPr txBox="1"/>
          <p:nvPr/>
        </p:nvSpPr>
        <p:spPr>
          <a:xfrm>
            <a:off x="539552" y="1628800"/>
            <a:ext cx="8064896" cy="95410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lgn="just">
              <a:buFont typeface="Wingdings" pitchFamily="2" charset="2"/>
              <a:buChar char="Ø"/>
            </a:pPr>
            <a:r>
              <a:rPr lang="es-CO" sz="2000" b="1" dirty="0"/>
              <a:t>Extendido &lt;&lt; </a:t>
            </a:r>
            <a:r>
              <a:rPr lang="es-CO" sz="2000" b="1" dirty="0" err="1"/>
              <a:t>extend</a:t>
            </a:r>
            <a:r>
              <a:rPr lang="es-CO" sz="2000" b="1" dirty="0"/>
              <a:t>&gt;&gt;: </a:t>
            </a:r>
            <a:r>
              <a:rPr lang="es-CO" dirty="0"/>
              <a:t>Un caso de uso base incorpora implícitamente el comportamiento de otro caso de uso en el lugar especificado indirectamente por este otro caso de uso</a:t>
            </a:r>
            <a:endParaRPr lang="es-ES" dirty="0">
              <a:solidFill>
                <a:schemeClr val="tx1"/>
              </a:solidFill>
              <a:latin typeface="Berlin Sans FB" pitchFamily="34" charset="0"/>
            </a:endParaRPr>
          </a:p>
        </p:txBody>
      </p:sp>
      <p:sp>
        <p:nvSpPr>
          <p:cNvPr id="2" name="1 CuadroTexto"/>
          <p:cNvSpPr txBox="1"/>
          <p:nvPr/>
        </p:nvSpPr>
        <p:spPr>
          <a:xfrm>
            <a:off x="395536" y="6506516"/>
            <a:ext cx="5760640" cy="261610"/>
          </a:xfrm>
          <a:prstGeom prst="rect">
            <a:avLst/>
          </a:prstGeom>
          <a:noFill/>
        </p:spPr>
        <p:txBody>
          <a:bodyPr wrap="square" rtlCol="0">
            <a:spAutoFit/>
          </a:bodyPr>
          <a:lstStyle/>
          <a:p>
            <a:r>
              <a:rPr lang="es-ES" sz="1100" dirty="0"/>
              <a:t>http://www.seas.es/blog/informatica/tipos-de-relaciones-en-diagramas-de-casos-de-uso-uml/</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391" t="42460" r="46678" b="33136"/>
          <a:stretch/>
        </p:blipFill>
        <p:spPr bwMode="auto">
          <a:xfrm>
            <a:off x="820890" y="2832620"/>
            <a:ext cx="7920879" cy="308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8 Conector recto de flecha"/>
          <p:cNvCxnSpPr/>
          <p:nvPr/>
        </p:nvCxnSpPr>
        <p:spPr>
          <a:xfrm>
            <a:off x="2555776" y="5949280"/>
            <a:ext cx="4608512" cy="0"/>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01551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Relaciones</a:t>
            </a:r>
          </a:p>
        </p:txBody>
      </p:sp>
      <p:sp>
        <p:nvSpPr>
          <p:cNvPr id="11" name="10 CuadroTexto"/>
          <p:cNvSpPr txBox="1"/>
          <p:nvPr/>
        </p:nvSpPr>
        <p:spPr>
          <a:xfrm>
            <a:off x="539552" y="1628800"/>
            <a:ext cx="8064896"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lgn="just">
              <a:buFont typeface="Wingdings" pitchFamily="2" charset="2"/>
              <a:buChar char="Ø"/>
            </a:pPr>
            <a:r>
              <a:rPr lang="es-CO" sz="2000" b="1" dirty="0"/>
              <a:t>Generalización: </a:t>
            </a:r>
            <a:r>
              <a:rPr lang="es-ES" sz="2000" dirty="0"/>
              <a:t>hereda el comportamiento y significado de otro, es decir las relaciones de comunicación, inclusión y extensión del </a:t>
            </a:r>
            <a:r>
              <a:rPr lang="es-ES" sz="2000" dirty="0" err="1"/>
              <a:t>super</a:t>
            </a:r>
            <a:r>
              <a:rPr lang="es-ES" sz="2000" dirty="0"/>
              <a:t>-caso de uso</a:t>
            </a:r>
            <a:endParaRPr lang="es-ES" dirty="0">
              <a:solidFill>
                <a:schemeClr val="tx1"/>
              </a:solidFill>
              <a:latin typeface="Berlin Sans FB" pitchFamily="34" charset="0"/>
            </a:endParaRPr>
          </a:p>
        </p:txBody>
      </p:sp>
      <p:sp>
        <p:nvSpPr>
          <p:cNvPr id="2" name="1 CuadroTexto"/>
          <p:cNvSpPr txBox="1"/>
          <p:nvPr/>
        </p:nvSpPr>
        <p:spPr>
          <a:xfrm>
            <a:off x="395536" y="6506516"/>
            <a:ext cx="5760640" cy="261610"/>
          </a:xfrm>
          <a:prstGeom prst="rect">
            <a:avLst/>
          </a:prstGeom>
          <a:noFill/>
        </p:spPr>
        <p:txBody>
          <a:bodyPr wrap="square" rtlCol="0">
            <a:spAutoFit/>
          </a:bodyPr>
          <a:lstStyle/>
          <a:p>
            <a:r>
              <a:rPr lang="es-ES" sz="1100" dirty="0"/>
              <a:t>http://www.seas.es/blog/informatica/tipos-de-relaciones-en-diagramas-de-casos-de-uso-uml/</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51" t="38690" r="52686" b="26389"/>
          <a:stretch/>
        </p:blipFill>
        <p:spPr bwMode="auto">
          <a:xfrm>
            <a:off x="1728080" y="2780928"/>
            <a:ext cx="6228296" cy="347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3 Conector recto de flecha"/>
          <p:cNvCxnSpPr/>
          <p:nvPr/>
        </p:nvCxnSpPr>
        <p:spPr>
          <a:xfrm>
            <a:off x="2843808" y="6021288"/>
            <a:ext cx="3312368"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41022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b="1" dirty="0"/>
              <a:t>MODELADO DE NEGOCIO</a:t>
            </a:r>
          </a:p>
        </p:txBody>
      </p:sp>
      <p:sp>
        <p:nvSpPr>
          <p:cNvPr id="4" name="CuadroTexto 3"/>
          <p:cNvSpPr txBox="1"/>
          <p:nvPr/>
        </p:nvSpPr>
        <p:spPr>
          <a:xfrm>
            <a:off x="457200" y="1400839"/>
            <a:ext cx="8352928" cy="3970318"/>
          </a:xfrm>
          <a:prstGeom prst="rect">
            <a:avLst/>
          </a:prstGeom>
          <a:noFill/>
        </p:spPr>
        <p:txBody>
          <a:bodyPr wrap="square" rtlCol="0">
            <a:spAutoFit/>
          </a:bodyPr>
          <a:lstStyle/>
          <a:p>
            <a:r>
              <a:rPr lang="es-CO" dirty="0"/>
              <a:t> </a:t>
            </a:r>
          </a:p>
          <a:p>
            <a:pPr algn="just"/>
            <a:r>
              <a:rPr lang="es-CO" dirty="0"/>
              <a:t>La Universidad Popular del Cesar, realiza convocatoria interna para otorgar aval a los semilleros de investigación por programa académico para ser partícipes se requiere seguir los siguientes procesos:</a:t>
            </a:r>
          </a:p>
          <a:p>
            <a:pPr algn="just"/>
            <a:r>
              <a:rPr lang="es-CO" b="1" dirty="0"/>
              <a:t> </a:t>
            </a:r>
            <a:endParaRPr lang="es-CO" dirty="0"/>
          </a:p>
          <a:p>
            <a:pPr lvl="0" algn="just"/>
            <a:r>
              <a:rPr lang="es-CO" b="1" dirty="0"/>
              <a:t>Formato Solicitud Aval</a:t>
            </a:r>
            <a:r>
              <a:rPr lang="es-CO" dirty="0"/>
              <a:t>: Carta en donde el tutor del semillero de investigación, acepta los términos de referencia de la convocatoria y asume los compromisos que se deriven de ésta.</a:t>
            </a:r>
          </a:p>
          <a:p>
            <a:pPr algn="just"/>
            <a:r>
              <a:rPr lang="es-CO" dirty="0"/>
              <a:t> </a:t>
            </a:r>
          </a:p>
          <a:p>
            <a:pPr lvl="0" algn="just"/>
            <a:r>
              <a:rPr lang="es-CO" b="1" dirty="0"/>
              <a:t>Gestionar semillero de investigación: </a:t>
            </a:r>
            <a:r>
              <a:rPr lang="es-CO" dirty="0"/>
              <a:t>Los estudiantes describen la información del proyecto,  nombre del semillero, misión, visión, objetivos y propósitos del mismo. </a:t>
            </a:r>
          </a:p>
          <a:p>
            <a:pPr lvl="0" algn="just"/>
            <a:r>
              <a:rPr lang="es-CO" b="1" dirty="0"/>
              <a:t> </a:t>
            </a:r>
            <a:endParaRPr lang="es-CO" dirty="0"/>
          </a:p>
          <a:p>
            <a:pPr lvl="0" algn="just"/>
            <a:r>
              <a:rPr lang="es-CO" b="1" dirty="0"/>
              <a:t>Plan de trabajo semestral del semillero de investigación:</a:t>
            </a:r>
            <a:r>
              <a:rPr lang="es-CO" dirty="0"/>
              <a:t> Describir las actividades a realizar en su plan de trabajo estas se deben ejecutar mes a mes ( ver formato).</a:t>
            </a:r>
          </a:p>
        </p:txBody>
      </p:sp>
    </p:spTree>
    <p:extLst>
      <p:ext uri="{BB962C8B-B14F-4D97-AF65-F5344CB8AC3E}">
        <p14:creationId xmlns:p14="http://schemas.microsoft.com/office/powerpoint/2010/main" val="3266938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b="1" dirty="0"/>
              <a:t>MODELADO DE NEGOCIO</a:t>
            </a:r>
          </a:p>
        </p:txBody>
      </p:sp>
      <p:sp>
        <p:nvSpPr>
          <p:cNvPr id="4" name="CuadroTexto 3"/>
          <p:cNvSpPr txBox="1"/>
          <p:nvPr/>
        </p:nvSpPr>
        <p:spPr>
          <a:xfrm>
            <a:off x="457200" y="1417638"/>
            <a:ext cx="8352928" cy="3693319"/>
          </a:xfrm>
          <a:prstGeom prst="rect">
            <a:avLst/>
          </a:prstGeom>
          <a:noFill/>
        </p:spPr>
        <p:txBody>
          <a:bodyPr wrap="square" rtlCol="0">
            <a:spAutoFit/>
          </a:bodyPr>
          <a:lstStyle/>
          <a:p>
            <a:r>
              <a:rPr lang="es-CO" b="1" dirty="0"/>
              <a:t> </a:t>
            </a:r>
            <a:endParaRPr lang="es-CO" dirty="0"/>
          </a:p>
          <a:p>
            <a:pPr lvl="0" algn="just"/>
            <a:r>
              <a:rPr lang="es-CO" b="1" dirty="0"/>
              <a:t>Gestionar productos Esperados: </a:t>
            </a:r>
            <a:r>
              <a:rPr lang="es-CO" dirty="0"/>
              <a:t>Se debe gestionar la información de los productos de investigación esperados, con su respectivo estado:</a:t>
            </a:r>
          </a:p>
          <a:p>
            <a:pPr algn="just"/>
            <a:r>
              <a:rPr lang="es-CO" dirty="0"/>
              <a:t> </a:t>
            </a:r>
            <a:r>
              <a:rPr lang="es-CO" b="1" dirty="0"/>
              <a:t>a).</a:t>
            </a:r>
            <a:r>
              <a:rPr lang="es-CO" dirty="0"/>
              <a:t> Propuesta de investigación </a:t>
            </a:r>
          </a:p>
          <a:p>
            <a:r>
              <a:rPr lang="es-CO" b="1" dirty="0"/>
              <a:t> b).</a:t>
            </a:r>
            <a:r>
              <a:rPr lang="es-CO" dirty="0"/>
              <a:t> Investigación en curso</a:t>
            </a:r>
          </a:p>
          <a:p>
            <a:r>
              <a:rPr lang="es-CO" dirty="0"/>
              <a:t> </a:t>
            </a:r>
            <a:r>
              <a:rPr lang="es-CO" b="1" dirty="0"/>
              <a:t>c).</a:t>
            </a:r>
            <a:r>
              <a:rPr lang="es-CO" dirty="0"/>
              <a:t> Investigación terminada</a:t>
            </a:r>
          </a:p>
          <a:p>
            <a:r>
              <a:rPr lang="es-CO" b="1" dirty="0"/>
              <a:t> </a:t>
            </a:r>
            <a:endParaRPr lang="es-CO" dirty="0"/>
          </a:p>
          <a:p>
            <a:pPr lvl="0" algn="just"/>
            <a:r>
              <a:rPr lang="es-CO" b="1" dirty="0"/>
              <a:t>Hoja de vida del tutor del semillero: </a:t>
            </a:r>
            <a:r>
              <a:rPr lang="es-CO" dirty="0"/>
              <a:t>El docente debe suministrar su información personal, académica, experiencia y logros alcanzados. Adjuntar soporte de </a:t>
            </a:r>
            <a:r>
              <a:rPr lang="es-CO" dirty="0" err="1"/>
              <a:t>CVLAC</a:t>
            </a:r>
            <a:r>
              <a:rPr lang="es-CO" dirty="0"/>
              <a:t>.</a:t>
            </a:r>
          </a:p>
          <a:p>
            <a:r>
              <a:rPr lang="es-CO" dirty="0"/>
              <a:t> </a:t>
            </a:r>
          </a:p>
          <a:p>
            <a:pPr lvl="0"/>
            <a:r>
              <a:rPr lang="es-CO" b="1" dirty="0"/>
              <a:t>Hoja de vida del estudiante del semillero: </a:t>
            </a:r>
            <a:r>
              <a:rPr lang="es-CO" dirty="0"/>
              <a:t>se debe registrar la información de los estudiantes personal y académica. Adjuntar </a:t>
            </a:r>
            <a:r>
              <a:rPr lang="es-CO" dirty="0" err="1"/>
              <a:t>Cvlac</a:t>
            </a:r>
            <a:endParaRPr lang="es-CO" dirty="0"/>
          </a:p>
          <a:p>
            <a:r>
              <a:rPr lang="es-CO" b="1" dirty="0"/>
              <a:t> </a:t>
            </a:r>
            <a:endParaRPr lang="es-CO" dirty="0"/>
          </a:p>
        </p:txBody>
      </p:sp>
    </p:spTree>
    <p:extLst>
      <p:ext uri="{BB962C8B-B14F-4D97-AF65-F5344CB8AC3E}">
        <p14:creationId xmlns:p14="http://schemas.microsoft.com/office/powerpoint/2010/main" val="158493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a:t>
            </a:r>
          </a:p>
        </p:txBody>
      </p:sp>
      <p:sp>
        <p:nvSpPr>
          <p:cNvPr id="5" name="4 Rectángulo redondeado"/>
          <p:cNvSpPr/>
          <p:nvPr/>
        </p:nvSpPr>
        <p:spPr>
          <a:xfrm rot="10800000" flipH="1" flipV="1">
            <a:off x="539552" y="3284984"/>
            <a:ext cx="8297179" cy="30285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Wingdings" pitchFamily="2" charset="2"/>
              <a:buChar char="Ø"/>
            </a:pPr>
            <a:r>
              <a:rPr lang="es-ES" dirty="0">
                <a:latin typeface="Berlin Sans FB" pitchFamily="34" charset="0"/>
              </a:rPr>
              <a:t>Los requerimientos del usuario son enunciados, en un lenguaje natural junto con diagramas, acerca de qué servicios esperan los usuarios del sistema, y de las restricciones con las cuales éste debe operar.</a:t>
            </a:r>
          </a:p>
          <a:p>
            <a:pPr algn="just"/>
            <a:endParaRPr lang="es-ES" dirty="0">
              <a:latin typeface="Berlin Sans FB" pitchFamily="34" charset="0"/>
            </a:endParaRPr>
          </a:p>
          <a:p>
            <a:pPr marL="285750" indent="-285750" algn="just">
              <a:buFont typeface="Wingdings" pitchFamily="2" charset="2"/>
              <a:buChar char="Ø"/>
            </a:pPr>
            <a:r>
              <a:rPr lang="es-ES" dirty="0">
                <a:latin typeface="Berlin Sans FB" pitchFamily="34" charset="0"/>
              </a:rPr>
              <a:t>Los requerimientos del sistema son descripciones más  detalladas de las funciones, los servicios y las restricciones operacionales del sistema de software. El documento de requerimientos del sistema (llamado en ocasiones especificación funcional) tiene que definir con exactitud lo que se implementará. Puede formar parte del contrato entre el comprador del sistema y los desarrolladores del software.</a:t>
            </a:r>
          </a:p>
        </p:txBody>
      </p:sp>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1318767"/>
            <a:ext cx="2025269" cy="1685647"/>
          </a:xfrm>
          <a:prstGeom prst="rect">
            <a:avLst/>
          </a:prstGeom>
        </p:spPr>
      </p:pic>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Tree>
    <p:extLst>
      <p:ext uri="{BB962C8B-B14F-4D97-AF65-F5344CB8AC3E}">
        <p14:creationId xmlns:p14="http://schemas.microsoft.com/office/powerpoint/2010/main" val="3094690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b="1" dirty="0"/>
              <a:t>MODELADO DE NEGOCIO</a:t>
            </a:r>
          </a:p>
        </p:txBody>
      </p:sp>
      <p:sp>
        <p:nvSpPr>
          <p:cNvPr id="4" name="CuadroTexto 3"/>
          <p:cNvSpPr txBox="1"/>
          <p:nvPr/>
        </p:nvSpPr>
        <p:spPr>
          <a:xfrm>
            <a:off x="251520" y="980728"/>
            <a:ext cx="8712968" cy="5632311"/>
          </a:xfrm>
          <a:prstGeom prst="rect">
            <a:avLst/>
          </a:prstGeom>
          <a:noFill/>
        </p:spPr>
        <p:txBody>
          <a:bodyPr wrap="square" rtlCol="0">
            <a:spAutoFit/>
          </a:bodyPr>
          <a:lstStyle/>
          <a:p>
            <a:r>
              <a:rPr lang="es-CO" b="1" dirty="0"/>
              <a:t> </a:t>
            </a:r>
            <a:endParaRPr lang="es-CO" dirty="0"/>
          </a:p>
          <a:p>
            <a:pPr algn="just"/>
            <a:r>
              <a:rPr lang="es-CO" b="1" dirty="0"/>
              <a:t> </a:t>
            </a:r>
            <a:endParaRPr lang="es-CO" dirty="0"/>
          </a:p>
          <a:p>
            <a:pPr lvl="0" algn="just"/>
            <a:r>
              <a:rPr lang="es-CO" b="1" dirty="0"/>
              <a:t>Verificar requisitos:</a:t>
            </a:r>
            <a:r>
              <a:rPr lang="es-CO" dirty="0"/>
              <a:t> Se debe verificar el cumplimiento de todos los requisitos obligatorios para poder realizar el proceso de evaluación.</a:t>
            </a:r>
          </a:p>
          <a:p>
            <a:pPr lvl="0" algn="just"/>
            <a:endParaRPr lang="es-CO" dirty="0"/>
          </a:p>
          <a:p>
            <a:pPr lvl="0" algn="just"/>
            <a:r>
              <a:rPr lang="es-CO" b="1" dirty="0"/>
              <a:t>Registrar los puntajes obtenidos:</a:t>
            </a:r>
            <a:r>
              <a:rPr lang="es-CO" dirty="0"/>
              <a:t> La división de investigación asigna los puntajes obtenidos siguiendo las ponderaciones para asignación aval. ( Ver rúbrica).</a:t>
            </a:r>
          </a:p>
          <a:p>
            <a:pPr algn="just"/>
            <a:r>
              <a:rPr lang="es-CO" b="1" dirty="0"/>
              <a:t> </a:t>
            </a:r>
            <a:endParaRPr lang="es-CO" dirty="0"/>
          </a:p>
          <a:p>
            <a:pPr lvl="0" algn="just"/>
            <a:r>
              <a:rPr lang="es-CO" b="1" dirty="0"/>
              <a:t>Generar resultados:</a:t>
            </a:r>
            <a:r>
              <a:rPr lang="es-CO" dirty="0"/>
              <a:t> Se deben generar los resultados obtenidos por cada semillero, con base a los puntajes obtenidos en la rúbrica de evaluación.</a:t>
            </a:r>
          </a:p>
          <a:p>
            <a:pPr algn="just"/>
            <a:r>
              <a:rPr lang="es-CO" b="1" dirty="0"/>
              <a:t> </a:t>
            </a:r>
            <a:endParaRPr lang="es-CO" dirty="0"/>
          </a:p>
          <a:p>
            <a:pPr lvl="0" algn="just"/>
            <a:r>
              <a:rPr lang="es-CO" b="1" dirty="0"/>
              <a:t>Generar Estadísticas: </a:t>
            </a:r>
            <a:r>
              <a:rPr lang="es-CO" dirty="0"/>
              <a:t> Se deben realizar consultas y generar datos estadísticos, con respecto a cada investigación que se está llevando a cabo por los semilleros de investigación avalados.</a:t>
            </a:r>
          </a:p>
          <a:p>
            <a:pPr algn="just"/>
            <a:r>
              <a:rPr lang="es-CO" b="1" dirty="0"/>
              <a:t> </a:t>
            </a:r>
            <a:endParaRPr lang="es-CO" dirty="0"/>
          </a:p>
          <a:p>
            <a:pPr lvl="0" algn="just"/>
            <a:r>
              <a:rPr lang="es-CO" b="1" dirty="0"/>
              <a:t>Consultar el estado del Proceso: </a:t>
            </a:r>
            <a:r>
              <a:rPr lang="es-CO" dirty="0"/>
              <a:t>Se informa por </a:t>
            </a:r>
            <a:r>
              <a:rPr lang="es-CO"/>
              <a:t>correo electrónico el </a:t>
            </a:r>
            <a:r>
              <a:rPr lang="es-CO" dirty="0"/>
              <a:t>estado en el que se encuentra la solicitud realizada para obtener el aval del semillero </a:t>
            </a:r>
            <a:r>
              <a:rPr lang="es-CO"/>
              <a:t>de investigación. </a:t>
            </a:r>
            <a:endParaRPr lang="es-CO" dirty="0"/>
          </a:p>
          <a:p>
            <a:r>
              <a:rPr lang="es-CO" b="1" dirty="0"/>
              <a:t>	</a:t>
            </a:r>
            <a:endParaRPr lang="es-CO" dirty="0"/>
          </a:p>
          <a:p>
            <a:r>
              <a:rPr lang="es-CO" b="1" dirty="0"/>
              <a:t> </a:t>
            </a:r>
            <a:endParaRPr lang="es-CO" dirty="0"/>
          </a:p>
          <a:p>
            <a:endParaRPr lang="es-CO" dirty="0"/>
          </a:p>
        </p:txBody>
      </p:sp>
    </p:spTree>
    <p:extLst>
      <p:ext uri="{BB962C8B-B14F-4D97-AF65-F5344CB8AC3E}">
        <p14:creationId xmlns:p14="http://schemas.microsoft.com/office/powerpoint/2010/main" val="3157853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400" dirty="0">
                <a:latin typeface="Berlin Sans FB" pitchFamily="34" charset="0"/>
              </a:rPr>
              <a:t>DESCRIPCIÓN DE LOS CASOS DE USO </a:t>
            </a:r>
          </a:p>
        </p:txBody>
      </p:sp>
      <p:graphicFrame>
        <p:nvGraphicFramePr>
          <p:cNvPr id="3" name="Tabla 2"/>
          <p:cNvGraphicFramePr>
            <a:graphicFrameLocks noGrp="1"/>
          </p:cNvGraphicFramePr>
          <p:nvPr>
            <p:extLst>
              <p:ext uri="{D42A27DB-BD31-4B8C-83A1-F6EECF244321}">
                <p14:modId xmlns:p14="http://schemas.microsoft.com/office/powerpoint/2010/main" val="2612722267"/>
              </p:ext>
            </p:extLst>
          </p:nvPr>
        </p:nvGraphicFramePr>
        <p:xfrm>
          <a:off x="539551" y="1700808"/>
          <a:ext cx="7853273" cy="2880323"/>
        </p:xfrm>
        <a:graphic>
          <a:graphicData uri="http://schemas.openxmlformats.org/drawingml/2006/table">
            <a:tbl>
              <a:tblPr firstRow="1" firstCol="1" bandRow="1">
                <a:tableStyleId>{5C22544A-7EE6-4342-B048-85BDC9FD1C3A}</a:tableStyleId>
              </a:tblPr>
              <a:tblGrid>
                <a:gridCol w="1888623">
                  <a:extLst>
                    <a:ext uri="{9D8B030D-6E8A-4147-A177-3AD203B41FA5}">
                      <a16:colId xmlns:a16="http://schemas.microsoft.com/office/drawing/2014/main" val="530978177"/>
                    </a:ext>
                  </a:extLst>
                </a:gridCol>
                <a:gridCol w="5964650">
                  <a:extLst>
                    <a:ext uri="{9D8B030D-6E8A-4147-A177-3AD203B41FA5}">
                      <a16:colId xmlns:a16="http://schemas.microsoft.com/office/drawing/2014/main" val="2053803708"/>
                    </a:ext>
                  </a:extLst>
                </a:gridCol>
              </a:tblGrid>
              <a:tr h="317834">
                <a:tc gridSpan="2">
                  <a:txBody>
                    <a:bodyPr/>
                    <a:lstStyle/>
                    <a:p>
                      <a:pPr marL="457200" algn="ctr">
                        <a:lnSpc>
                          <a:spcPct val="115000"/>
                        </a:lnSpc>
                        <a:spcAft>
                          <a:spcPts val="0"/>
                        </a:spcAft>
                        <a:tabLst>
                          <a:tab pos="2247900" algn="l"/>
                        </a:tabLst>
                      </a:pPr>
                      <a:r>
                        <a:rPr lang="es-CO" sz="1400">
                          <a:effectLst/>
                        </a:rPr>
                        <a:t>Documentación Casos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3374726676"/>
                  </a:ext>
                </a:extLst>
              </a:tr>
              <a:tr h="317834">
                <a:tc>
                  <a:txBody>
                    <a:bodyPr/>
                    <a:lstStyle/>
                    <a:p>
                      <a:pPr marL="457200" algn="just">
                        <a:lnSpc>
                          <a:spcPct val="115000"/>
                        </a:lnSpc>
                        <a:spcAft>
                          <a:spcPts val="0"/>
                        </a:spcAft>
                        <a:tabLst>
                          <a:tab pos="2247900" algn="l"/>
                        </a:tabLst>
                      </a:pPr>
                      <a:r>
                        <a:rPr lang="es-CO" sz="1400">
                          <a:effectLst/>
                        </a:rPr>
                        <a:t>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Nombre del 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4313036"/>
                  </a:ext>
                </a:extLst>
              </a:tr>
              <a:tr h="317834">
                <a:tc>
                  <a:txBody>
                    <a:bodyPr/>
                    <a:lstStyle/>
                    <a:p>
                      <a:pPr marL="457200" algn="just">
                        <a:lnSpc>
                          <a:spcPct val="115000"/>
                        </a:lnSpc>
                        <a:spcAft>
                          <a:spcPts val="0"/>
                        </a:spcAft>
                        <a:tabLst>
                          <a:tab pos="2247900" algn="l"/>
                        </a:tabLst>
                      </a:pPr>
                      <a:r>
                        <a:rPr lang="es-CO" sz="1400">
                          <a:effectLst/>
                        </a:rPr>
                        <a:t>Actores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Quienes intervienen son principales o secundarios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8171880"/>
                  </a:ext>
                </a:extLst>
              </a:tr>
              <a:tr h="317834">
                <a:tc>
                  <a:txBody>
                    <a:bodyPr/>
                    <a:lstStyle/>
                    <a:p>
                      <a:pPr marL="457200" algn="just">
                        <a:lnSpc>
                          <a:spcPct val="115000"/>
                        </a:lnSpc>
                        <a:spcAft>
                          <a:spcPts val="0"/>
                        </a:spcAft>
                        <a:tabLst>
                          <a:tab pos="2247900" algn="l"/>
                        </a:tabLst>
                      </a:pPr>
                      <a:r>
                        <a:rPr lang="es-CO" sz="1400">
                          <a:effectLst/>
                        </a:rPr>
                        <a:t>Tipo propósito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Relación: incluido, extendido, asociación</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8179064"/>
                  </a:ext>
                </a:extLst>
              </a:tr>
              <a:tr h="317834">
                <a:tc>
                  <a:txBody>
                    <a:bodyPr/>
                    <a:lstStyle/>
                    <a:p>
                      <a:pPr marL="457200" algn="just">
                        <a:lnSpc>
                          <a:spcPct val="115000"/>
                        </a:lnSpc>
                        <a:spcAft>
                          <a:spcPts val="0"/>
                        </a:spcAft>
                        <a:tabLst>
                          <a:tab pos="2247900" algn="l"/>
                        </a:tabLst>
                      </a:pPr>
                      <a:r>
                        <a:rPr lang="es-CO" sz="1400">
                          <a:effectLst/>
                        </a:rPr>
                        <a:t>Resumen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Descripción corta y concisa del 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079924"/>
                  </a:ext>
                </a:extLst>
              </a:tr>
              <a:tr h="317834">
                <a:tc>
                  <a:txBody>
                    <a:bodyPr/>
                    <a:lstStyle/>
                    <a:p>
                      <a:pPr marL="457200" algn="just">
                        <a:lnSpc>
                          <a:spcPct val="115000"/>
                        </a:lnSpc>
                        <a:spcAft>
                          <a:spcPts val="0"/>
                        </a:spcAft>
                        <a:tabLst>
                          <a:tab pos="2247900" algn="l"/>
                        </a:tabLst>
                      </a:pPr>
                      <a:r>
                        <a:rPr lang="es-CO" sz="1400">
                          <a:effectLst/>
                        </a:rPr>
                        <a:t>Precondición</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Condiciones previas a ejecutar el 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3375565"/>
                  </a:ext>
                </a:extLst>
              </a:tr>
              <a:tr h="655485">
                <a:tc>
                  <a:txBody>
                    <a:bodyPr/>
                    <a:lstStyle/>
                    <a:p>
                      <a:pPr marL="457200" algn="just">
                        <a:lnSpc>
                          <a:spcPct val="115000"/>
                        </a:lnSpc>
                        <a:spcAft>
                          <a:spcPts val="0"/>
                        </a:spcAft>
                        <a:tabLst>
                          <a:tab pos="2247900" algn="l"/>
                        </a:tabLst>
                      </a:pPr>
                      <a:r>
                        <a:rPr lang="es-CO" sz="1400">
                          <a:effectLst/>
                        </a:rPr>
                        <a:t>Postcondiciones</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a:effectLst/>
                        </a:rPr>
                        <a:t>Condiciones posteriores a ejecutar el caso de uso.</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516424"/>
                  </a:ext>
                </a:extLst>
              </a:tr>
              <a:tr h="317834">
                <a:tc>
                  <a:txBody>
                    <a:bodyPr/>
                    <a:lstStyle/>
                    <a:p>
                      <a:pPr marL="457200" algn="just">
                        <a:lnSpc>
                          <a:spcPct val="115000"/>
                        </a:lnSpc>
                        <a:spcAft>
                          <a:spcPts val="0"/>
                        </a:spcAft>
                        <a:tabLst>
                          <a:tab pos="2247900" algn="l"/>
                        </a:tabLst>
                      </a:pPr>
                      <a:r>
                        <a:rPr lang="es-CO" sz="1400">
                          <a:effectLst/>
                        </a:rPr>
                        <a:t>Excepciones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400" dirty="0">
                          <a:effectLst/>
                        </a:rPr>
                        <a:t>Eventos que pueden surgir y estas deben enumerar ( E-1) ( E-2)</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7841953"/>
                  </a:ext>
                </a:extLst>
              </a:tr>
            </a:tbl>
          </a:graphicData>
        </a:graphic>
      </p:graphicFrame>
    </p:spTree>
    <p:extLst>
      <p:ext uri="{BB962C8B-B14F-4D97-AF65-F5344CB8AC3E}">
        <p14:creationId xmlns:p14="http://schemas.microsoft.com/office/powerpoint/2010/main" val="314487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400" dirty="0">
                <a:latin typeface="Berlin Sans FB" pitchFamily="34" charset="0"/>
              </a:rPr>
              <a:t>DESCRIPCIÓN DE LOS CASOS DE USO </a:t>
            </a:r>
          </a:p>
        </p:txBody>
      </p:sp>
      <p:graphicFrame>
        <p:nvGraphicFramePr>
          <p:cNvPr id="2" name="Tabla 1"/>
          <p:cNvGraphicFramePr>
            <a:graphicFrameLocks noGrp="1"/>
          </p:cNvGraphicFramePr>
          <p:nvPr>
            <p:extLst>
              <p:ext uri="{D42A27DB-BD31-4B8C-83A1-F6EECF244321}">
                <p14:modId xmlns:p14="http://schemas.microsoft.com/office/powerpoint/2010/main" val="1826620892"/>
              </p:ext>
            </p:extLst>
          </p:nvPr>
        </p:nvGraphicFramePr>
        <p:xfrm>
          <a:off x="827584" y="1340768"/>
          <a:ext cx="7776864" cy="4863997"/>
        </p:xfrm>
        <a:graphic>
          <a:graphicData uri="http://schemas.openxmlformats.org/drawingml/2006/table">
            <a:tbl>
              <a:tblPr firstRow="1" firstCol="1" bandRow="1">
                <a:tableStyleId>{5940675A-B579-460E-94D1-54222C63F5DA}</a:tableStyleId>
              </a:tblPr>
              <a:tblGrid>
                <a:gridCol w="1870247">
                  <a:extLst>
                    <a:ext uri="{9D8B030D-6E8A-4147-A177-3AD203B41FA5}">
                      <a16:colId xmlns:a16="http://schemas.microsoft.com/office/drawing/2014/main" val="2403231082"/>
                    </a:ext>
                  </a:extLst>
                </a:gridCol>
                <a:gridCol w="5906617">
                  <a:extLst>
                    <a:ext uri="{9D8B030D-6E8A-4147-A177-3AD203B41FA5}">
                      <a16:colId xmlns:a16="http://schemas.microsoft.com/office/drawing/2014/main" val="2851763468"/>
                    </a:ext>
                  </a:extLst>
                </a:gridCol>
              </a:tblGrid>
              <a:tr h="360456">
                <a:tc gridSpan="2">
                  <a:txBody>
                    <a:bodyPr/>
                    <a:lstStyle/>
                    <a:p>
                      <a:pPr marL="457200" algn="ctr">
                        <a:lnSpc>
                          <a:spcPct val="115000"/>
                        </a:lnSpc>
                        <a:spcAft>
                          <a:spcPts val="0"/>
                        </a:spcAft>
                        <a:tabLst>
                          <a:tab pos="2247900" algn="l"/>
                        </a:tabLst>
                      </a:pPr>
                      <a:r>
                        <a:rPr lang="es-CO" sz="1200">
                          <a:effectLst/>
                        </a:rPr>
                        <a:t>Documentación Casos de Uso</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3710996465"/>
                  </a:ext>
                </a:extLst>
              </a:tr>
              <a:tr h="360456">
                <a:tc>
                  <a:txBody>
                    <a:bodyPr/>
                    <a:lstStyle/>
                    <a:p>
                      <a:pPr marL="457200" algn="just">
                        <a:lnSpc>
                          <a:spcPct val="115000"/>
                        </a:lnSpc>
                        <a:spcAft>
                          <a:spcPts val="0"/>
                        </a:spcAft>
                        <a:tabLst>
                          <a:tab pos="2247900" algn="l"/>
                        </a:tabLst>
                      </a:pPr>
                      <a:r>
                        <a:rPr lang="es-CO" sz="1200">
                          <a:effectLst/>
                        </a:rPr>
                        <a:t>Caso de uso</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Solicitar cita</a:t>
                      </a:r>
                    </a:p>
                  </a:txBody>
                  <a:tcPr marL="68580" marR="68580" marT="0" marB="0"/>
                </a:tc>
                <a:extLst>
                  <a:ext uri="{0D108BD9-81ED-4DB2-BD59-A6C34878D82A}">
                    <a16:rowId xmlns:a16="http://schemas.microsoft.com/office/drawing/2014/main" val="767755301"/>
                  </a:ext>
                </a:extLst>
              </a:tr>
              <a:tr h="360456">
                <a:tc>
                  <a:txBody>
                    <a:bodyPr/>
                    <a:lstStyle/>
                    <a:p>
                      <a:pPr marL="457200" algn="just">
                        <a:lnSpc>
                          <a:spcPct val="115000"/>
                        </a:lnSpc>
                        <a:spcAft>
                          <a:spcPts val="0"/>
                        </a:spcAft>
                        <a:tabLst>
                          <a:tab pos="2247900" algn="l"/>
                        </a:tabLst>
                      </a:pPr>
                      <a:r>
                        <a:rPr lang="es-CO" sz="1200">
                          <a:effectLst/>
                        </a:rPr>
                        <a:t>Actores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Cliente- Hospital </a:t>
                      </a:r>
                    </a:p>
                  </a:txBody>
                  <a:tcPr marL="68580" marR="68580" marT="0" marB="0"/>
                </a:tc>
                <a:extLst>
                  <a:ext uri="{0D108BD9-81ED-4DB2-BD59-A6C34878D82A}">
                    <a16:rowId xmlns:a16="http://schemas.microsoft.com/office/drawing/2014/main" val="2657020839"/>
                  </a:ext>
                </a:extLst>
              </a:tr>
              <a:tr h="430800">
                <a:tc>
                  <a:txBody>
                    <a:bodyPr/>
                    <a:lstStyle/>
                    <a:p>
                      <a:pPr marL="457200" algn="just">
                        <a:lnSpc>
                          <a:spcPct val="115000"/>
                        </a:lnSpc>
                        <a:spcAft>
                          <a:spcPts val="0"/>
                        </a:spcAft>
                        <a:tabLst>
                          <a:tab pos="2247900" algn="l"/>
                        </a:tabLst>
                      </a:pPr>
                      <a:r>
                        <a:rPr lang="es-CO" sz="1200">
                          <a:effectLst/>
                        </a:rPr>
                        <a:t>Tipo propósito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Asociación</a:t>
                      </a:r>
                    </a:p>
                  </a:txBody>
                  <a:tcPr marL="68580" marR="68580" marT="0" marB="0"/>
                </a:tc>
                <a:extLst>
                  <a:ext uri="{0D108BD9-81ED-4DB2-BD59-A6C34878D82A}">
                    <a16:rowId xmlns:a16="http://schemas.microsoft.com/office/drawing/2014/main" val="1026324060"/>
                  </a:ext>
                </a:extLst>
              </a:tr>
              <a:tr h="360456">
                <a:tc>
                  <a:txBody>
                    <a:bodyPr/>
                    <a:lstStyle/>
                    <a:p>
                      <a:pPr marL="457200" algn="just">
                        <a:lnSpc>
                          <a:spcPct val="115000"/>
                        </a:lnSpc>
                        <a:spcAft>
                          <a:spcPts val="0"/>
                        </a:spcAft>
                        <a:tabLst>
                          <a:tab pos="2247900" algn="l"/>
                        </a:tabLst>
                      </a:pPr>
                      <a:r>
                        <a:rPr lang="es-CO" sz="1200">
                          <a:effectLst/>
                        </a:rPr>
                        <a:t>Resumen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 paciente puede solicitar su cita  a través de los siguientes medios, teléfono, vía web o </a:t>
                      </a:r>
                      <a:r>
                        <a:rPr lang="es-CO"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directamente en el hospital. Requiere dar datos personales como el numero de la cedula y tipo de profesional.</a:t>
                      </a: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7855211"/>
                  </a:ext>
                </a:extLst>
              </a:tr>
              <a:tr h="360456">
                <a:tc>
                  <a:txBody>
                    <a:bodyPr/>
                    <a:lstStyle/>
                    <a:p>
                      <a:pPr marL="457200" algn="just">
                        <a:lnSpc>
                          <a:spcPct val="115000"/>
                        </a:lnSpc>
                        <a:spcAft>
                          <a:spcPts val="0"/>
                        </a:spcAft>
                        <a:tabLst>
                          <a:tab pos="2247900" algn="l"/>
                        </a:tabLst>
                      </a:pPr>
                      <a:r>
                        <a:rPr lang="es-CO" sz="1200">
                          <a:effectLst/>
                        </a:rPr>
                        <a:t>Precondición</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Registro</a:t>
                      </a:r>
                      <a:r>
                        <a:rPr lang="es-CO"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del paciente y su verificación </a:t>
                      </a: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2841620"/>
                  </a:ext>
                </a:extLst>
              </a:tr>
              <a:tr h="743388">
                <a:tc>
                  <a:txBody>
                    <a:bodyPr/>
                    <a:lstStyle/>
                    <a:p>
                      <a:pPr marL="457200" algn="just">
                        <a:lnSpc>
                          <a:spcPct val="115000"/>
                        </a:lnSpc>
                        <a:spcAft>
                          <a:spcPts val="0"/>
                        </a:spcAft>
                        <a:tabLst>
                          <a:tab pos="2247900" algn="l"/>
                        </a:tabLst>
                      </a:pPr>
                      <a:r>
                        <a:rPr lang="es-CO" sz="1200">
                          <a:effectLst/>
                        </a:rPr>
                        <a:t>Postcondiciones</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Solicitud de citas </a:t>
                      </a:r>
                    </a:p>
                  </a:txBody>
                  <a:tcPr marL="68580" marR="68580" marT="0" marB="0"/>
                </a:tc>
                <a:extLst>
                  <a:ext uri="{0D108BD9-81ED-4DB2-BD59-A6C34878D82A}">
                    <a16:rowId xmlns:a16="http://schemas.microsoft.com/office/drawing/2014/main" val="4201779661"/>
                  </a:ext>
                </a:extLst>
              </a:tr>
              <a:tr h="1126321">
                <a:tc>
                  <a:txBody>
                    <a:bodyPr/>
                    <a:lstStyle/>
                    <a:p>
                      <a:pPr marL="457200" algn="just">
                        <a:lnSpc>
                          <a:spcPct val="115000"/>
                        </a:lnSpc>
                        <a:spcAft>
                          <a:spcPts val="0"/>
                        </a:spcAft>
                        <a:tabLst>
                          <a:tab pos="2247900" algn="l"/>
                        </a:tabLst>
                      </a:pPr>
                      <a:r>
                        <a:rPr lang="es-CO" sz="1200">
                          <a:effectLst/>
                        </a:rPr>
                        <a:t>Excepciones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742950" indent="-285750" algn="just">
                        <a:lnSpc>
                          <a:spcPct val="115000"/>
                        </a:lnSpc>
                        <a:spcAft>
                          <a:spcPts val="0"/>
                        </a:spcAft>
                        <a:buFontTx/>
                        <a:buChar char="-"/>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Para asignar la cita todos los campos deben estar diligenciados.</a:t>
                      </a:r>
                    </a:p>
                    <a:p>
                      <a:pPr marL="742950" indent="-285750" algn="just">
                        <a:lnSpc>
                          <a:spcPct val="115000"/>
                        </a:lnSpc>
                        <a:spcAft>
                          <a:spcPts val="0"/>
                        </a:spcAft>
                        <a:buFontTx/>
                        <a:buChar char="-"/>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 paciente debe identificar el profesional</a:t>
                      </a:r>
                    </a:p>
                    <a:p>
                      <a:pPr marL="742950" indent="-285750" algn="just">
                        <a:lnSpc>
                          <a:spcPct val="115000"/>
                        </a:lnSpc>
                        <a:spcAft>
                          <a:spcPts val="0"/>
                        </a:spcAft>
                        <a:buFontTx/>
                        <a:buChar char="-"/>
                        <a:tabLst>
                          <a:tab pos="2247900" algn="l"/>
                        </a:tabLst>
                      </a:pPr>
                      <a:r>
                        <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 paciente debe estar</a:t>
                      </a:r>
                      <a:r>
                        <a:rPr lang="es-CO"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afiliado a una EPS</a:t>
                      </a: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2088430"/>
                  </a:ext>
                </a:extLst>
              </a:tr>
            </a:tbl>
          </a:graphicData>
        </a:graphic>
      </p:graphicFrame>
    </p:spTree>
    <p:extLst>
      <p:ext uri="{BB962C8B-B14F-4D97-AF65-F5344CB8AC3E}">
        <p14:creationId xmlns:p14="http://schemas.microsoft.com/office/powerpoint/2010/main" val="2222337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400" dirty="0">
                <a:latin typeface="Berlin Sans FB" pitchFamily="34" charset="0"/>
              </a:rPr>
              <a:t>DESCRIPCIÓN DE LOS CASOS DE USO </a:t>
            </a:r>
          </a:p>
        </p:txBody>
      </p:sp>
      <p:graphicFrame>
        <p:nvGraphicFramePr>
          <p:cNvPr id="2" name="Tabla 1"/>
          <p:cNvGraphicFramePr>
            <a:graphicFrameLocks noGrp="1"/>
          </p:cNvGraphicFramePr>
          <p:nvPr>
            <p:extLst>
              <p:ext uri="{D42A27DB-BD31-4B8C-83A1-F6EECF244321}">
                <p14:modId xmlns:p14="http://schemas.microsoft.com/office/powerpoint/2010/main" val="1952760519"/>
              </p:ext>
            </p:extLst>
          </p:nvPr>
        </p:nvGraphicFramePr>
        <p:xfrm>
          <a:off x="827584" y="1340768"/>
          <a:ext cx="7776864" cy="5144413"/>
        </p:xfrm>
        <a:graphic>
          <a:graphicData uri="http://schemas.openxmlformats.org/drawingml/2006/table">
            <a:tbl>
              <a:tblPr firstRow="1" firstCol="1" bandRow="1">
                <a:tableStyleId>{5940675A-B579-460E-94D1-54222C63F5DA}</a:tableStyleId>
              </a:tblPr>
              <a:tblGrid>
                <a:gridCol w="1870247">
                  <a:extLst>
                    <a:ext uri="{9D8B030D-6E8A-4147-A177-3AD203B41FA5}">
                      <a16:colId xmlns:a16="http://schemas.microsoft.com/office/drawing/2014/main" val="2403231082"/>
                    </a:ext>
                  </a:extLst>
                </a:gridCol>
                <a:gridCol w="5906617">
                  <a:extLst>
                    <a:ext uri="{9D8B030D-6E8A-4147-A177-3AD203B41FA5}">
                      <a16:colId xmlns:a16="http://schemas.microsoft.com/office/drawing/2014/main" val="2851763468"/>
                    </a:ext>
                  </a:extLst>
                </a:gridCol>
              </a:tblGrid>
              <a:tr h="360456">
                <a:tc gridSpan="2">
                  <a:txBody>
                    <a:bodyPr/>
                    <a:lstStyle/>
                    <a:p>
                      <a:pPr marL="457200" algn="ctr">
                        <a:lnSpc>
                          <a:spcPct val="115000"/>
                        </a:lnSpc>
                        <a:spcAft>
                          <a:spcPts val="0"/>
                        </a:spcAft>
                        <a:tabLst>
                          <a:tab pos="2247900" algn="l"/>
                        </a:tabLst>
                      </a:pPr>
                      <a:r>
                        <a:rPr lang="es-CO" sz="1200">
                          <a:effectLst/>
                        </a:rPr>
                        <a:t>Documentación Casos de Uso</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3710996465"/>
                  </a:ext>
                </a:extLst>
              </a:tr>
              <a:tr h="360456">
                <a:tc>
                  <a:txBody>
                    <a:bodyPr/>
                    <a:lstStyle/>
                    <a:p>
                      <a:pPr marL="457200" algn="just">
                        <a:lnSpc>
                          <a:spcPct val="115000"/>
                        </a:lnSpc>
                        <a:spcAft>
                          <a:spcPts val="0"/>
                        </a:spcAft>
                        <a:tabLst>
                          <a:tab pos="2247900" algn="l"/>
                        </a:tabLst>
                      </a:pPr>
                      <a:r>
                        <a:rPr lang="es-CO" sz="1200">
                          <a:effectLst/>
                        </a:rPr>
                        <a:t>Caso de uso</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7755301"/>
                  </a:ext>
                </a:extLst>
              </a:tr>
              <a:tr h="360456">
                <a:tc>
                  <a:txBody>
                    <a:bodyPr/>
                    <a:lstStyle/>
                    <a:p>
                      <a:pPr marL="457200" algn="just">
                        <a:lnSpc>
                          <a:spcPct val="115000"/>
                        </a:lnSpc>
                        <a:spcAft>
                          <a:spcPts val="0"/>
                        </a:spcAft>
                        <a:tabLst>
                          <a:tab pos="2247900" algn="l"/>
                        </a:tabLst>
                      </a:pPr>
                      <a:r>
                        <a:rPr lang="es-CO" sz="1200">
                          <a:effectLst/>
                        </a:rPr>
                        <a:t>Actores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7020839"/>
                  </a:ext>
                </a:extLst>
              </a:tr>
              <a:tr h="430800">
                <a:tc>
                  <a:txBody>
                    <a:bodyPr/>
                    <a:lstStyle/>
                    <a:p>
                      <a:pPr marL="457200" algn="just">
                        <a:lnSpc>
                          <a:spcPct val="115000"/>
                        </a:lnSpc>
                        <a:spcAft>
                          <a:spcPts val="0"/>
                        </a:spcAft>
                        <a:tabLst>
                          <a:tab pos="2247900" algn="l"/>
                        </a:tabLst>
                      </a:pPr>
                      <a:r>
                        <a:rPr lang="es-CO" sz="1200">
                          <a:effectLst/>
                        </a:rPr>
                        <a:t>Tipo propósito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6324060"/>
                  </a:ext>
                </a:extLst>
              </a:tr>
              <a:tr h="360456">
                <a:tc>
                  <a:txBody>
                    <a:bodyPr/>
                    <a:lstStyle/>
                    <a:p>
                      <a:pPr marL="457200" algn="just">
                        <a:lnSpc>
                          <a:spcPct val="115000"/>
                        </a:lnSpc>
                        <a:spcAft>
                          <a:spcPts val="0"/>
                        </a:spcAft>
                        <a:tabLst>
                          <a:tab pos="2247900" algn="l"/>
                        </a:tabLst>
                      </a:pPr>
                      <a:r>
                        <a:rPr lang="es-CO" sz="1200">
                          <a:effectLst/>
                        </a:rPr>
                        <a:t>Resumen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7855211"/>
                  </a:ext>
                </a:extLst>
              </a:tr>
              <a:tr h="360456">
                <a:tc>
                  <a:txBody>
                    <a:bodyPr/>
                    <a:lstStyle/>
                    <a:p>
                      <a:pPr marL="457200" algn="just">
                        <a:lnSpc>
                          <a:spcPct val="115000"/>
                        </a:lnSpc>
                        <a:spcAft>
                          <a:spcPts val="0"/>
                        </a:spcAft>
                        <a:tabLst>
                          <a:tab pos="2247900" algn="l"/>
                        </a:tabLst>
                      </a:pPr>
                      <a:r>
                        <a:rPr lang="es-CO" sz="1200">
                          <a:effectLst/>
                        </a:rPr>
                        <a:t>Precondición</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2841620"/>
                  </a:ext>
                </a:extLst>
              </a:tr>
              <a:tr h="743388">
                <a:tc>
                  <a:txBody>
                    <a:bodyPr/>
                    <a:lstStyle/>
                    <a:p>
                      <a:pPr marL="457200" algn="just">
                        <a:lnSpc>
                          <a:spcPct val="115000"/>
                        </a:lnSpc>
                        <a:spcAft>
                          <a:spcPts val="0"/>
                        </a:spcAft>
                        <a:tabLst>
                          <a:tab pos="2247900" algn="l"/>
                        </a:tabLst>
                      </a:pPr>
                      <a:r>
                        <a:rPr lang="es-CO" sz="1200">
                          <a:effectLst/>
                        </a:rPr>
                        <a:t>Postcondiciones</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0"/>
                        </a:spcAft>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1779661"/>
                  </a:ext>
                </a:extLst>
              </a:tr>
              <a:tr h="1126321">
                <a:tc>
                  <a:txBody>
                    <a:bodyPr/>
                    <a:lstStyle/>
                    <a:p>
                      <a:pPr marL="457200" algn="just">
                        <a:lnSpc>
                          <a:spcPct val="115000"/>
                        </a:lnSpc>
                        <a:spcAft>
                          <a:spcPts val="0"/>
                        </a:spcAft>
                        <a:tabLst>
                          <a:tab pos="2247900" algn="l"/>
                        </a:tabLst>
                      </a:pPr>
                      <a:r>
                        <a:rPr lang="es-CO" sz="1200">
                          <a:effectLst/>
                        </a:rPr>
                        <a:t>Excepciones </a:t>
                      </a:r>
                      <a:endParaRPr lang="es-CO"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742950" indent="-285750" algn="just">
                        <a:lnSpc>
                          <a:spcPct val="115000"/>
                        </a:lnSpc>
                        <a:spcAft>
                          <a:spcPts val="0"/>
                        </a:spcAft>
                        <a:buFontTx/>
                        <a:buChar char="-"/>
                        <a:tabLst>
                          <a:tab pos="2247900" algn="l"/>
                        </a:tabLst>
                      </a:pPr>
                      <a:endParaRPr lang="es-CO"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2088430"/>
                  </a:ext>
                </a:extLst>
              </a:tr>
            </a:tbl>
          </a:graphicData>
        </a:graphic>
      </p:graphicFrame>
    </p:spTree>
    <p:extLst>
      <p:ext uri="{BB962C8B-B14F-4D97-AF65-F5344CB8AC3E}">
        <p14:creationId xmlns:p14="http://schemas.microsoft.com/office/powerpoint/2010/main" val="2839242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Ejercicios 1.</a:t>
            </a:r>
          </a:p>
        </p:txBody>
      </p:sp>
      <p:sp>
        <p:nvSpPr>
          <p:cNvPr id="11" name="10 CuadroTexto"/>
          <p:cNvSpPr txBox="1"/>
          <p:nvPr/>
        </p:nvSpPr>
        <p:spPr>
          <a:xfrm>
            <a:off x="395536" y="1628800"/>
            <a:ext cx="8496944" cy="34778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dirty="0"/>
              <a:t>Cadena de Venta de Electrodomésticos. La cadena de venta de electrodomésticos </a:t>
            </a:r>
            <a:r>
              <a:rPr lang="es-CO" sz="2000" dirty="0" err="1"/>
              <a:t>Gabartino</a:t>
            </a:r>
            <a:r>
              <a:rPr lang="es-CO" sz="2000" dirty="0"/>
              <a:t> lanzará una nueva línea de créditos personales y sus directivos quieren minimizar el tiempo necesario para el otorgamiento de los mismos. Los potenciales compradores se acercan al mostrador de atención al cliente, donde pregunta que artículos son aptos para el otorgamiento de créditos. Si le gusta alguno de los artículos que se ofrecen, se acerca a un vendedor y le solicita que se lo muestre. Una vez que ha visto el producto en funcionamiento, el cliente puede decidir que el artículo no le resulta satisfactorio, en cuyo caso puede acercarse al mostrador de atención al cliente y ver si hay otro producto de su interés. También puede decidir irse del local sin comprar nada. </a:t>
            </a:r>
          </a:p>
        </p:txBody>
      </p:sp>
    </p:spTree>
    <p:extLst>
      <p:ext uri="{BB962C8B-B14F-4D97-AF65-F5344CB8AC3E}">
        <p14:creationId xmlns:p14="http://schemas.microsoft.com/office/powerpoint/2010/main" val="2012376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Ejercicio 1</a:t>
            </a:r>
          </a:p>
        </p:txBody>
      </p:sp>
      <p:sp>
        <p:nvSpPr>
          <p:cNvPr id="11" name="10 CuadroTexto"/>
          <p:cNvSpPr txBox="1"/>
          <p:nvPr/>
        </p:nvSpPr>
        <p:spPr>
          <a:xfrm>
            <a:off x="395536" y="1628800"/>
            <a:ext cx="8496944"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dirty="0"/>
              <a:t>En caso de que el artículo sea del agrado del cliente, el vendedor le pide sus datos y emite una orden de solicitud de crédito, la cual es entregada al departamento de venta. Los empleados de este departamento se encargan de estudiar la condición crediticia y fiscal del cliente a través del sistema </a:t>
            </a:r>
            <a:r>
              <a:rPr lang="es-CO" sz="2000" dirty="0" err="1"/>
              <a:t>SisCre</a:t>
            </a:r>
            <a:r>
              <a:rPr lang="es-CO" sz="2000" dirty="0"/>
              <a:t>. Simultáneamente se analiza su situación penal a través de un sistema de consulta provisto por la Interpol. Si alguno de los dos sistemas arroja elementos en contra del potencial cliente entonces el departamento de venta emite una orden de crédito rechazada. En caso contrario se emite una orden de crédito aprobada. Para el enunciado expuesto anteriormente se solicita un diagrama de casos de uso. </a:t>
            </a:r>
          </a:p>
        </p:txBody>
      </p:sp>
    </p:spTree>
    <p:extLst>
      <p:ext uri="{BB962C8B-B14F-4D97-AF65-F5344CB8AC3E}">
        <p14:creationId xmlns:p14="http://schemas.microsoft.com/office/powerpoint/2010/main" val="1443900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75856" y="775363"/>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Ejercicio 2</a:t>
            </a:r>
          </a:p>
        </p:txBody>
      </p:sp>
      <p:sp>
        <p:nvSpPr>
          <p:cNvPr id="11" name="10 CuadroTexto"/>
          <p:cNvSpPr txBox="1"/>
          <p:nvPr/>
        </p:nvSpPr>
        <p:spPr>
          <a:xfrm>
            <a:off x="395536" y="1628800"/>
            <a:ext cx="8496944" cy="424731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dirty="0"/>
              <a:t>Escuela Infantil Para la inscripción de los niños, el supervisor docente recibe los documentos solicitado para su incorporación a la escuela por parte del tutor o representante y posteriormente los analiza para aprobarlos o rechazarlos. Si son aprobados, los mismos son entregados al jefe de control de estudios para que sea incorporado al control de expediente. En caso de ser rechazado, el supervisor docente elabora un informe de rechazo que será entregado al tutor o representante y al director de escuela. Los docentes son procesados por un supervisor de docentes, para ello el supervisor le solicita el </a:t>
            </a:r>
            <a:r>
              <a:rPr lang="es-CO" dirty="0" err="1"/>
              <a:t>curriculum</a:t>
            </a:r>
            <a:r>
              <a:rPr lang="es-CO" dirty="0"/>
              <a:t>, luego realiza una entrevista, en el caso de aprobar la entrevista el docente deberá realizar una prueba de conocimiento y una prueba escrita, que en caso de aprobar ambas el docente será aceptado y se creará un expediente para el docente. En caso de no aprobar la entrevista se le informara por escrito la no aceptación explicando el motivo de la misma. Para el enunciado expuesto anteriormente se solicita un diagrama de casos de uso. </a:t>
            </a:r>
          </a:p>
          <a:p>
            <a:r>
              <a:rPr lang="es-CO" dirty="0"/>
              <a:t> </a:t>
            </a:r>
          </a:p>
          <a:p>
            <a:r>
              <a:rPr lang="es-CO" dirty="0"/>
              <a:t> </a:t>
            </a:r>
          </a:p>
        </p:txBody>
      </p:sp>
    </p:spTree>
    <p:extLst>
      <p:ext uri="{BB962C8B-B14F-4D97-AF65-F5344CB8AC3E}">
        <p14:creationId xmlns:p14="http://schemas.microsoft.com/office/powerpoint/2010/main" val="3508303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Ejercicio 2</a:t>
            </a:r>
          </a:p>
        </p:txBody>
      </p:sp>
      <p:sp>
        <p:nvSpPr>
          <p:cNvPr id="11" name="10 CuadroTexto"/>
          <p:cNvSpPr txBox="1"/>
          <p:nvPr/>
        </p:nvSpPr>
        <p:spPr>
          <a:xfrm>
            <a:off x="395536" y="1196752"/>
            <a:ext cx="8496944" cy="501675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s-CO" sz="2000" dirty="0"/>
              <a:t>Los tipos de servicios, los municipios y departamentos están codificados. La solicitud la recibe un empleado de la parte administrativa y ésta persona pasa dicha solicitud al jefe del departamento de investigación el cual asigna el jefe investigador y le coloca la fecha en que le asigna. El jefe es a su vez investigador. Además cada jefe investigador tiene un grupo de investigadores que se le asigna para atender la solicitud y para cada investigación se requiere saber el grupo de investigadores que estuvieron.</a:t>
            </a:r>
          </a:p>
          <a:p>
            <a:pPr algn="just"/>
            <a:endParaRPr lang="es-ES" sz="2000" dirty="0"/>
          </a:p>
          <a:p>
            <a:pPr algn="just"/>
            <a:r>
              <a:rPr lang="es-CO" sz="2000" dirty="0"/>
              <a:t>El jefe de departamento, el jefe investigador y los investigadores todos son empleados. Un empleado pertenece a una sola dependencia, pero una dependencia puede tener varios empleados. Una investigación solo tienen un investigador jefe, pero un investigador jefe puede tener varias investigaciones (solicitudes). Un investigador puede estar en varias investigaciones.</a:t>
            </a:r>
            <a:endParaRPr lang="es-ES" sz="2000" dirty="0"/>
          </a:p>
          <a:p>
            <a:pPr algn="just"/>
            <a:r>
              <a:rPr lang="es-CO" sz="2000" dirty="0"/>
              <a:t>Al final de la investigación, el jefe investigador evalúa a cada uno de los integrantes del equipo para esa investigación, con el fin de darle unos incentivos. En la evaluación se tiene la fecha, nota (1 a 5) y una observación</a:t>
            </a:r>
            <a:endParaRPr lang="es-ES" sz="2000" dirty="0"/>
          </a:p>
        </p:txBody>
      </p:sp>
    </p:spTree>
    <p:extLst>
      <p:ext uri="{BB962C8B-B14F-4D97-AF65-F5344CB8AC3E}">
        <p14:creationId xmlns:p14="http://schemas.microsoft.com/office/powerpoint/2010/main" val="3512229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DIAGRAMA DE ACTIVIDADES</a:t>
            </a:r>
          </a:p>
        </p:txBody>
      </p:sp>
      <p:sp>
        <p:nvSpPr>
          <p:cNvPr id="11" name="10 CuadroTexto"/>
          <p:cNvSpPr txBox="1"/>
          <p:nvPr/>
        </p:nvSpPr>
        <p:spPr>
          <a:xfrm>
            <a:off x="395536" y="1556792"/>
            <a:ext cx="8496944"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lgn="just">
              <a:buFont typeface="Wingdings" pitchFamily="2" charset="2"/>
              <a:buChar char="Ø"/>
            </a:pPr>
            <a:r>
              <a:rPr lang="es-ES" sz="2000" dirty="0"/>
              <a:t>En UML un diagrama de actividades se usa para:</a:t>
            </a:r>
          </a:p>
          <a:p>
            <a:pPr marL="342900" indent="-342900" algn="just">
              <a:buFont typeface="Wingdings" pitchFamily="2" charset="2"/>
              <a:buChar char="Ø"/>
            </a:pPr>
            <a:endParaRPr lang="es-ES" sz="2000" dirty="0"/>
          </a:p>
          <a:p>
            <a:pPr marL="342900" indent="-342900" algn="just">
              <a:buFont typeface="Wingdings" pitchFamily="2" charset="2"/>
              <a:buChar char="Ø"/>
            </a:pPr>
            <a:r>
              <a:rPr lang="es-ES" sz="2000" dirty="0"/>
              <a:t>Mostrar la secuencia de actividades. </a:t>
            </a:r>
          </a:p>
          <a:p>
            <a:pPr marL="342900" indent="-342900" algn="just">
              <a:buFont typeface="Wingdings" pitchFamily="2" charset="2"/>
              <a:buChar char="Ø"/>
            </a:pPr>
            <a:endParaRPr lang="es-ES" sz="2000" dirty="0"/>
          </a:p>
          <a:p>
            <a:pPr marL="342900" indent="-342900" algn="just">
              <a:buFont typeface="Wingdings" pitchFamily="2" charset="2"/>
              <a:buChar char="Ø"/>
            </a:pPr>
            <a:r>
              <a:rPr lang="es-ES" sz="2000" dirty="0"/>
              <a:t>Los diagramas de actividades muestran el flujo de trabajo desde el punto de inicio hasta el punto final detallando muchas de las rutas de decisiones que existen en el progreso de eventos contenidos en la actividad.</a:t>
            </a:r>
          </a:p>
          <a:p>
            <a:pPr marL="342900" indent="-342900" algn="just">
              <a:buFont typeface="Wingdings" pitchFamily="2" charset="2"/>
              <a:buChar char="Ø"/>
            </a:pPr>
            <a:r>
              <a:rPr lang="es-ES" sz="2000" dirty="0"/>
              <a:t>Los Diagramas de Actividades son útiles para el Modelado de Negocios donde se usan para detallar el proceso involucrado en las actividades de negocio.</a:t>
            </a:r>
          </a:p>
        </p:txBody>
      </p:sp>
    </p:spTree>
    <p:extLst>
      <p:ext uri="{BB962C8B-B14F-4D97-AF65-F5344CB8AC3E}">
        <p14:creationId xmlns:p14="http://schemas.microsoft.com/office/powerpoint/2010/main" val="742681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ELEMENTOS BÁSICOS</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64" t="9035" r="17805" b="26191"/>
          <a:stretch/>
        </p:blipFill>
        <p:spPr bwMode="auto">
          <a:xfrm>
            <a:off x="323528" y="1399309"/>
            <a:ext cx="8604448" cy="473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Tree>
    <p:extLst>
      <p:ext uri="{BB962C8B-B14F-4D97-AF65-F5344CB8AC3E}">
        <p14:creationId xmlns:p14="http://schemas.microsoft.com/office/powerpoint/2010/main" val="194318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771800" y="546718"/>
            <a:ext cx="5976664"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FUNCIONALES</a:t>
            </a:r>
          </a:p>
        </p:txBody>
      </p:sp>
      <p:sp>
        <p:nvSpPr>
          <p:cNvPr id="5" name="4 Rectángulo redondeado"/>
          <p:cNvSpPr/>
          <p:nvPr/>
        </p:nvSpPr>
        <p:spPr>
          <a:xfrm rot="10800000" flipH="1" flipV="1">
            <a:off x="819632" y="1988840"/>
            <a:ext cx="7928832" cy="30285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sz="2400" dirty="0">
                <a:latin typeface="Berlin Sans FB" pitchFamily="34" charset="0"/>
              </a:rPr>
              <a:t>Son enunciados acerca de servicios que el sistema debe proveer, de cómo debería reaccionar el sistema a entradas particulares y de cómo debería comportarse el sistema en situaciones específicas. En algunos casos, los requerimientos funcionales también explican lo que no debe hacer el sistema.</a:t>
            </a:r>
          </a:p>
        </p:txBody>
      </p:sp>
      <p:sp>
        <p:nvSpPr>
          <p:cNvPr id="3" name="2 CuadroTexto"/>
          <p:cNvSpPr txBox="1"/>
          <p:nvPr/>
        </p:nvSpPr>
        <p:spPr>
          <a:xfrm>
            <a:off x="379277" y="6408890"/>
            <a:ext cx="5336378" cy="369332"/>
          </a:xfrm>
          <a:prstGeom prst="rect">
            <a:avLst/>
          </a:prstGeom>
          <a:noFill/>
        </p:spPr>
        <p:txBody>
          <a:bodyPr wrap="square" rtlCol="0">
            <a:spAutoFit/>
          </a:bodyPr>
          <a:lstStyle/>
          <a:p>
            <a:r>
              <a:rPr lang="es-CO" b="1" dirty="0"/>
              <a:t>Fuente: </a:t>
            </a:r>
            <a:r>
              <a:rPr lang="es-CO" dirty="0"/>
              <a:t>Ingeniería del Software- Somerville</a:t>
            </a:r>
            <a:endParaRPr lang="es-ES" dirty="0"/>
          </a:p>
        </p:txBody>
      </p:sp>
    </p:spTree>
    <p:extLst>
      <p:ext uri="{BB962C8B-B14F-4D97-AF65-F5344CB8AC3E}">
        <p14:creationId xmlns:p14="http://schemas.microsoft.com/office/powerpoint/2010/main" val="1631441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ELEMENTOS BÁSICOS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442" t="17063" r="22998" b="25793"/>
          <a:stretch/>
        </p:blipFill>
        <p:spPr bwMode="auto">
          <a:xfrm>
            <a:off x="1547664" y="1384711"/>
            <a:ext cx="7276602" cy="471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478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904" t="10600" r="34048" b="17064"/>
          <a:stretch/>
        </p:blipFill>
        <p:spPr bwMode="auto">
          <a:xfrm>
            <a:off x="2672172" y="1228119"/>
            <a:ext cx="3858928" cy="460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596039" y="2780928"/>
            <a:ext cx="2276636" cy="1077218"/>
          </a:xfrm>
          <a:prstGeom prst="rect">
            <a:avLst/>
          </a:prstGeom>
          <a:noFill/>
        </p:spPr>
        <p:txBody>
          <a:bodyPr wrap="square" rtlCol="0">
            <a:spAutoFit/>
          </a:bodyPr>
          <a:lstStyle/>
          <a:p>
            <a:pPr algn="ctr"/>
            <a:r>
              <a:rPr lang="es-CO" sz="3200" dirty="0">
                <a:latin typeface="Berlin Sans FB" pitchFamily="34" charset="0"/>
              </a:rPr>
              <a:t>Cajero Automático</a:t>
            </a:r>
            <a:endParaRPr lang="es-ES" sz="3200" dirty="0">
              <a:latin typeface="Berlin Sans FB" pitchFamily="34" charset="0"/>
            </a:endParaRPr>
          </a:p>
        </p:txBody>
      </p:sp>
    </p:spTree>
    <p:extLst>
      <p:ext uri="{BB962C8B-B14F-4D97-AF65-F5344CB8AC3E}">
        <p14:creationId xmlns:p14="http://schemas.microsoft.com/office/powerpoint/2010/main" val="1343564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
        <p:nvSpPr>
          <p:cNvPr id="3" name="2 CuadroTexto"/>
          <p:cNvSpPr txBox="1"/>
          <p:nvPr/>
        </p:nvSpPr>
        <p:spPr>
          <a:xfrm>
            <a:off x="539552" y="1691516"/>
            <a:ext cx="7128792" cy="369332"/>
          </a:xfrm>
          <a:prstGeom prst="rect">
            <a:avLst/>
          </a:prstGeom>
          <a:noFill/>
        </p:spPr>
        <p:txBody>
          <a:bodyPr wrap="square" rtlCol="0">
            <a:spAutoFit/>
          </a:bodyPr>
          <a:lstStyle/>
          <a:p>
            <a:r>
              <a:rPr lang="es-CO" dirty="0"/>
              <a:t>Si surgen eventos no esperados  se deben tomar decisiones :</a:t>
            </a:r>
            <a:endParaRPr lang="es-ES" dirty="0"/>
          </a:p>
        </p:txBody>
      </p:sp>
      <p:sp>
        <p:nvSpPr>
          <p:cNvPr id="4" name="3 CuadroTexto"/>
          <p:cNvSpPr txBox="1"/>
          <p:nvPr/>
        </p:nvSpPr>
        <p:spPr>
          <a:xfrm>
            <a:off x="611559" y="2564904"/>
            <a:ext cx="7992889" cy="2308324"/>
          </a:xfrm>
          <a:prstGeom prst="rect">
            <a:avLst/>
          </a:prstGeom>
          <a:noFill/>
        </p:spPr>
        <p:txBody>
          <a:bodyPr wrap="square" rtlCol="0">
            <a:spAutoFit/>
          </a:bodyPr>
          <a:lstStyle/>
          <a:p>
            <a:pPr marL="285750" indent="-285750">
              <a:buFont typeface="Wingdings" pitchFamily="2" charset="2"/>
              <a:buChar char="Ø"/>
            </a:pPr>
            <a:r>
              <a:rPr lang="es-ES" sz="2400" dirty="0"/>
              <a:t>¿Qué pasa si la tarjeta no es válida? </a:t>
            </a:r>
          </a:p>
          <a:p>
            <a:pPr marL="285750" indent="-285750">
              <a:buFont typeface="Wingdings" pitchFamily="2" charset="2"/>
              <a:buChar char="Ø"/>
            </a:pPr>
            <a:r>
              <a:rPr lang="es-ES" sz="2400" dirty="0"/>
              <a:t>¿Qué pasa si el código introducido no es el de la tarjeta? </a:t>
            </a:r>
          </a:p>
          <a:p>
            <a:pPr marL="285750" indent="-285750">
              <a:buFont typeface="Wingdings" pitchFamily="2" charset="2"/>
              <a:buChar char="Ø"/>
            </a:pPr>
            <a:r>
              <a:rPr lang="es-ES" sz="2400" dirty="0"/>
              <a:t>¿Qué pasa si la cantidad solicitada supera la cantidad disponible en la tarjeta? </a:t>
            </a:r>
          </a:p>
          <a:p>
            <a:pPr marL="285750" indent="-285750" algn="just">
              <a:buFont typeface="Wingdings" pitchFamily="2" charset="2"/>
              <a:buChar char="Ø"/>
            </a:pPr>
            <a:r>
              <a:rPr lang="es-ES" sz="2400" dirty="0"/>
              <a:t>¿Qué pasa si con los tipos de billetes que tiene el cajero en ese momento no puede entregar la cantidad solicitada?</a:t>
            </a:r>
          </a:p>
        </p:txBody>
      </p:sp>
    </p:spTree>
    <p:extLst>
      <p:ext uri="{BB962C8B-B14F-4D97-AF65-F5344CB8AC3E}">
        <p14:creationId xmlns:p14="http://schemas.microsoft.com/office/powerpoint/2010/main" val="801606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84" t="17531" r="16925" b="17857"/>
          <a:stretch/>
        </p:blipFill>
        <p:spPr bwMode="auto">
          <a:xfrm>
            <a:off x="82415" y="1311455"/>
            <a:ext cx="8820472" cy="472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170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729" t="13948" r="19247" b="11782"/>
          <a:stretch/>
        </p:blipFill>
        <p:spPr bwMode="auto">
          <a:xfrm>
            <a:off x="1069090" y="1196752"/>
            <a:ext cx="7524328" cy="483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137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Otras posibles formas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394" t="16071" r="16336" b="11783"/>
          <a:stretch/>
        </p:blipFill>
        <p:spPr bwMode="auto">
          <a:xfrm>
            <a:off x="546066" y="1268760"/>
            <a:ext cx="8046550" cy="478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2761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Otras posibles formas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49" t="15674" r="21801" b="10101"/>
          <a:stretch/>
        </p:blipFill>
        <p:spPr bwMode="auto">
          <a:xfrm>
            <a:off x="1259632" y="1196752"/>
            <a:ext cx="6088164" cy="4919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678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FLUJOS CONCURENTES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
        <p:nvSpPr>
          <p:cNvPr id="3" name="2 CuadroTexto"/>
          <p:cNvSpPr txBox="1"/>
          <p:nvPr/>
        </p:nvSpPr>
        <p:spPr>
          <a:xfrm>
            <a:off x="755576" y="1988840"/>
            <a:ext cx="7416824" cy="1200329"/>
          </a:xfrm>
          <a:prstGeom prst="rect">
            <a:avLst/>
          </a:prstGeom>
          <a:noFill/>
        </p:spPr>
        <p:txBody>
          <a:bodyPr wrap="square" rtlCol="0">
            <a:spAutoFit/>
          </a:bodyPr>
          <a:lstStyle/>
          <a:p>
            <a:pPr marL="285750" indent="-285750" algn="just">
              <a:buFont typeface="Wingdings" pitchFamily="2" charset="2"/>
              <a:buChar char="Ø"/>
            </a:pPr>
            <a:r>
              <a:rPr lang="es-ES" dirty="0"/>
              <a:t>Un diagrama de actividades también nos permite representar flujos que ocurren de forma concurrente (en paralelo).</a:t>
            </a:r>
          </a:p>
          <a:p>
            <a:pPr marL="285750" indent="-285750" algn="just">
              <a:buFont typeface="Wingdings" pitchFamily="2" charset="2"/>
              <a:buChar char="Ø"/>
            </a:pPr>
            <a:r>
              <a:rPr lang="es-ES" dirty="0"/>
              <a:t>Indicar actividades que se pueden hacer en cualquier orden (si lo hicieran elementos distintos lo podrían hacer a la vez)</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948" t="13948" r="15332" b="50992"/>
          <a:stretch/>
        </p:blipFill>
        <p:spPr bwMode="auto">
          <a:xfrm>
            <a:off x="535151" y="3429000"/>
            <a:ext cx="8069297" cy="227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35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FLUJOS CONCURENTES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956" t="19841" r="20798" b="6250"/>
          <a:stretch/>
        </p:blipFill>
        <p:spPr bwMode="auto">
          <a:xfrm>
            <a:off x="1276219" y="1412776"/>
            <a:ext cx="7114227" cy="4749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05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FLUJOS CONCURENTES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28" t="8954" r="20869" b="22024"/>
          <a:stretch/>
        </p:blipFill>
        <p:spPr bwMode="auto">
          <a:xfrm>
            <a:off x="865601" y="1412776"/>
            <a:ext cx="775092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93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771800" y="546718"/>
            <a:ext cx="5976664"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FUNCIONALES</a:t>
            </a:r>
          </a:p>
        </p:txBody>
      </p:sp>
      <p:graphicFrame>
        <p:nvGraphicFramePr>
          <p:cNvPr id="9" name="Tabla 8"/>
          <p:cNvGraphicFramePr>
            <a:graphicFrameLocks noGrp="1"/>
          </p:cNvGraphicFramePr>
          <p:nvPr>
            <p:extLst>
              <p:ext uri="{D42A27DB-BD31-4B8C-83A1-F6EECF244321}">
                <p14:modId xmlns:p14="http://schemas.microsoft.com/office/powerpoint/2010/main" val="676752170"/>
              </p:ext>
            </p:extLst>
          </p:nvPr>
        </p:nvGraphicFramePr>
        <p:xfrm>
          <a:off x="1187624" y="1340768"/>
          <a:ext cx="6802342" cy="4608512"/>
        </p:xfrm>
        <a:graphic>
          <a:graphicData uri="http://schemas.openxmlformats.org/drawingml/2006/table">
            <a:tbl>
              <a:tblPr>
                <a:tableStyleId>{5C22544A-7EE6-4342-B048-85BDC9FD1C3A}</a:tableStyleId>
              </a:tblPr>
              <a:tblGrid>
                <a:gridCol w="960339">
                  <a:extLst>
                    <a:ext uri="{9D8B030D-6E8A-4147-A177-3AD203B41FA5}">
                      <a16:colId xmlns:a16="http://schemas.microsoft.com/office/drawing/2014/main" val="467507215"/>
                    </a:ext>
                  </a:extLst>
                </a:gridCol>
                <a:gridCol w="1831988">
                  <a:extLst>
                    <a:ext uri="{9D8B030D-6E8A-4147-A177-3AD203B41FA5}">
                      <a16:colId xmlns:a16="http://schemas.microsoft.com/office/drawing/2014/main" val="3327881869"/>
                    </a:ext>
                  </a:extLst>
                </a:gridCol>
                <a:gridCol w="4010015">
                  <a:extLst>
                    <a:ext uri="{9D8B030D-6E8A-4147-A177-3AD203B41FA5}">
                      <a16:colId xmlns:a16="http://schemas.microsoft.com/office/drawing/2014/main" val="1818208061"/>
                    </a:ext>
                  </a:extLst>
                </a:gridCol>
              </a:tblGrid>
              <a:tr h="218845">
                <a:tc>
                  <a:txBody>
                    <a:bodyPr/>
                    <a:lstStyle/>
                    <a:p>
                      <a:pPr algn="ctr">
                        <a:lnSpc>
                          <a:spcPct val="107000"/>
                        </a:lnSpc>
                        <a:spcAft>
                          <a:spcPts val="800"/>
                        </a:spcAft>
                      </a:pPr>
                      <a:r>
                        <a:rPr lang="es-CO" sz="800">
                          <a:effectLst/>
                        </a:rPr>
                        <a:t>No</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REQUERIMIENTO</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DESCRIPCIÓN</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3862448870"/>
                  </a:ext>
                </a:extLst>
              </a:tr>
              <a:tr h="483875">
                <a:tc>
                  <a:txBody>
                    <a:bodyPr/>
                    <a:lstStyle/>
                    <a:p>
                      <a:pPr algn="ctr">
                        <a:lnSpc>
                          <a:spcPct val="107000"/>
                        </a:lnSpc>
                        <a:spcAft>
                          <a:spcPts val="800"/>
                        </a:spcAft>
                      </a:pPr>
                      <a:r>
                        <a:rPr lang="es-CO" sz="800">
                          <a:effectLst/>
                        </a:rPr>
                        <a:t>RF1</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Carta solicitud</a:t>
                      </a:r>
                      <a:endParaRPr lang="es-CO" sz="700">
                        <a:effectLst/>
                      </a:endParaRPr>
                    </a:p>
                    <a:p>
                      <a:pPr algn="ctr">
                        <a:lnSpc>
                          <a:spcPct val="107000"/>
                        </a:lnSpc>
                        <a:spcAft>
                          <a:spcPts val="800"/>
                        </a:spcAft>
                      </a:pPr>
                      <a:r>
                        <a:rPr lang="es-CO" sz="800">
                          <a:effectLst/>
                        </a:rPr>
                        <a:t>de aval</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Formato con el cual los docentes tutores podrán realizar la solicitud para la creación o actualización de un semillero de investigación. </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1533499050"/>
                  </a:ext>
                </a:extLst>
              </a:tr>
              <a:tr h="749090">
                <a:tc>
                  <a:txBody>
                    <a:bodyPr/>
                    <a:lstStyle/>
                    <a:p>
                      <a:pPr algn="ctr">
                        <a:lnSpc>
                          <a:spcPct val="107000"/>
                        </a:lnSpc>
                        <a:spcAft>
                          <a:spcPts val="800"/>
                        </a:spcAft>
                      </a:pPr>
                      <a:r>
                        <a:rPr lang="es-CO" sz="800">
                          <a:effectLst/>
                        </a:rPr>
                        <a:t>RF2</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Información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Formato con el cual se describe el semillero de investigación propuesto, los estudiantes que estarán en el equipo, la línea de investigación a la cual pertenece y los objetivos general y específico.</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234057573"/>
                  </a:ext>
                </a:extLst>
              </a:tr>
              <a:tr h="616483">
                <a:tc>
                  <a:txBody>
                    <a:bodyPr/>
                    <a:lstStyle/>
                    <a:p>
                      <a:pPr algn="ctr">
                        <a:lnSpc>
                          <a:spcPct val="107000"/>
                        </a:lnSpc>
                        <a:spcAft>
                          <a:spcPts val="800"/>
                        </a:spcAft>
                      </a:pPr>
                      <a:r>
                        <a:rPr lang="es-CO" sz="800">
                          <a:effectLst/>
                        </a:rPr>
                        <a:t>RF3</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Plan de trabajo semestral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Describe las actividades a realizar en su plan de trabajo como estrategia del semillero de investigación correspondiente a cada mes. </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1611359535"/>
                  </a:ext>
                </a:extLst>
              </a:tr>
              <a:tr h="1220832">
                <a:tc>
                  <a:txBody>
                    <a:bodyPr/>
                    <a:lstStyle/>
                    <a:p>
                      <a:pPr algn="ctr">
                        <a:lnSpc>
                          <a:spcPct val="107000"/>
                        </a:lnSpc>
                        <a:spcAft>
                          <a:spcPts val="800"/>
                        </a:spcAft>
                      </a:pPr>
                      <a:r>
                        <a:rPr lang="es-CO" sz="800">
                          <a:effectLst/>
                        </a:rPr>
                        <a:t>RF4</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Productos esperados en el proceso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Listado de las investigaciones del semillero, señalando los productos de investigación esperados, además teniendo en cuenta el estado de la investigación si es: </a:t>
                      </a:r>
                      <a:endParaRPr lang="es-CO" sz="700">
                        <a:effectLst/>
                      </a:endParaRPr>
                    </a:p>
                    <a:p>
                      <a:pPr algn="just">
                        <a:lnSpc>
                          <a:spcPct val="107000"/>
                        </a:lnSpc>
                        <a:spcAft>
                          <a:spcPts val="800"/>
                        </a:spcAft>
                      </a:pPr>
                      <a:r>
                        <a:rPr lang="es-CO" sz="800">
                          <a:effectLst/>
                        </a:rPr>
                        <a:t>a) propuesta de investigación</a:t>
                      </a:r>
                      <a:endParaRPr lang="es-CO" sz="700">
                        <a:effectLst/>
                      </a:endParaRPr>
                    </a:p>
                    <a:p>
                      <a:pPr algn="just">
                        <a:lnSpc>
                          <a:spcPct val="107000"/>
                        </a:lnSpc>
                        <a:spcAft>
                          <a:spcPts val="800"/>
                        </a:spcAft>
                      </a:pPr>
                      <a:r>
                        <a:rPr lang="es-CO" sz="800">
                          <a:effectLst/>
                        </a:rPr>
                        <a:t>b) investigación en curso </a:t>
                      </a:r>
                      <a:endParaRPr lang="es-CO" sz="700">
                        <a:effectLst/>
                      </a:endParaRPr>
                    </a:p>
                    <a:p>
                      <a:pPr algn="just">
                        <a:lnSpc>
                          <a:spcPct val="107000"/>
                        </a:lnSpc>
                        <a:spcAft>
                          <a:spcPts val="800"/>
                        </a:spcAft>
                      </a:pPr>
                      <a:r>
                        <a:rPr lang="es-CO" sz="800">
                          <a:effectLst/>
                        </a:rPr>
                        <a:t>c) investigación terminada.</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3204893020"/>
                  </a:ext>
                </a:extLst>
              </a:tr>
              <a:tr h="351637">
                <a:tc>
                  <a:txBody>
                    <a:bodyPr/>
                    <a:lstStyle/>
                    <a:p>
                      <a:pPr algn="ctr">
                        <a:lnSpc>
                          <a:spcPct val="107000"/>
                        </a:lnSpc>
                        <a:spcAft>
                          <a:spcPts val="800"/>
                        </a:spcAft>
                      </a:pPr>
                      <a:r>
                        <a:rPr lang="es-CO" sz="800">
                          <a:effectLst/>
                        </a:rPr>
                        <a:t>RF5</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Hoja de vida del tutor del semillero</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Formato para el registro de la hoja de vida del tutor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3649375729"/>
                  </a:ext>
                </a:extLst>
              </a:tr>
              <a:tr h="483875">
                <a:tc>
                  <a:txBody>
                    <a:bodyPr/>
                    <a:lstStyle/>
                    <a:p>
                      <a:pPr algn="ctr">
                        <a:lnSpc>
                          <a:spcPct val="107000"/>
                        </a:lnSpc>
                        <a:spcAft>
                          <a:spcPts val="800"/>
                        </a:spcAft>
                      </a:pPr>
                      <a:r>
                        <a:rPr lang="es-CO" sz="800">
                          <a:effectLst/>
                        </a:rPr>
                        <a:t>RF6</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Hoja de vida del estudiante del semillero</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a:effectLst/>
                        </a:rPr>
                        <a:t>Formato para el registro de la hoja de vida del estudiante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560976881"/>
                  </a:ext>
                </a:extLst>
              </a:tr>
              <a:tr h="483875">
                <a:tc>
                  <a:txBody>
                    <a:bodyPr/>
                    <a:lstStyle/>
                    <a:p>
                      <a:pPr algn="ctr">
                        <a:lnSpc>
                          <a:spcPct val="107000"/>
                        </a:lnSpc>
                        <a:spcAft>
                          <a:spcPts val="800"/>
                        </a:spcAft>
                      </a:pPr>
                      <a:r>
                        <a:rPr lang="es-CO" sz="800" dirty="0">
                          <a:effectLst/>
                        </a:rPr>
                        <a:t>RF7</a:t>
                      </a:r>
                      <a:endParaRPr lang="es-CO" sz="700" dirty="0">
                        <a:effectLst/>
                        <a:latin typeface="Calibri" panose="020F0502020204030204" pitchFamily="34" charset="0"/>
                        <a:ea typeface="Calibri" panose="020F0502020204030204" pitchFamily="34" charset="0"/>
                      </a:endParaRPr>
                    </a:p>
                  </a:txBody>
                  <a:tcPr marL="42261" marR="42261" marT="42261" marB="42261"/>
                </a:tc>
                <a:tc>
                  <a:txBody>
                    <a:bodyPr/>
                    <a:lstStyle/>
                    <a:p>
                      <a:pPr algn="ctr">
                        <a:lnSpc>
                          <a:spcPct val="107000"/>
                        </a:lnSpc>
                        <a:spcAft>
                          <a:spcPts val="800"/>
                        </a:spcAft>
                      </a:pPr>
                      <a:r>
                        <a:rPr lang="es-CO" sz="800">
                          <a:effectLst/>
                        </a:rPr>
                        <a:t>Directivos del semillero de investigación</a:t>
                      </a:r>
                      <a:endParaRPr lang="es-CO" sz="700">
                        <a:effectLst/>
                        <a:latin typeface="Calibri" panose="020F0502020204030204" pitchFamily="34" charset="0"/>
                        <a:ea typeface="Calibri" panose="020F0502020204030204" pitchFamily="34" charset="0"/>
                      </a:endParaRPr>
                    </a:p>
                  </a:txBody>
                  <a:tcPr marL="42261" marR="42261" marT="42261" marB="42261"/>
                </a:tc>
                <a:tc>
                  <a:txBody>
                    <a:bodyPr/>
                    <a:lstStyle/>
                    <a:p>
                      <a:pPr algn="just">
                        <a:lnSpc>
                          <a:spcPct val="107000"/>
                        </a:lnSpc>
                        <a:spcAft>
                          <a:spcPts val="800"/>
                        </a:spcAft>
                      </a:pPr>
                      <a:r>
                        <a:rPr lang="es-CO" sz="800" dirty="0">
                          <a:effectLst/>
                        </a:rPr>
                        <a:t>Firmas de los representantes del semillero de investigación escaneadas, descargando previamente su respectivo formato</a:t>
                      </a:r>
                      <a:endParaRPr lang="es-CO" sz="700" dirty="0">
                        <a:effectLst/>
                        <a:latin typeface="Calibri" panose="020F0502020204030204" pitchFamily="34" charset="0"/>
                        <a:ea typeface="Calibri" panose="020F0502020204030204" pitchFamily="34" charset="0"/>
                      </a:endParaRPr>
                    </a:p>
                  </a:txBody>
                  <a:tcPr marL="42261" marR="42261" marT="42261" marB="42261"/>
                </a:tc>
                <a:extLst>
                  <a:ext uri="{0D108BD9-81ED-4DB2-BD59-A6C34878D82A}">
                    <a16:rowId xmlns:a16="http://schemas.microsoft.com/office/drawing/2014/main" val="2830342033"/>
                  </a:ext>
                </a:extLst>
              </a:tr>
            </a:tbl>
          </a:graphicData>
        </a:graphic>
      </p:graphicFrame>
    </p:spTree>
    <p:extLst>
      <p:ext uri="{BB962C8B-B14F-4D97-AF65-F5344CB8AC3E}">
        <p14:creationId xmlns:p14="http://schemas.microsoft.com/office/powerpoint/2010/main" val="668974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IMPORTANTE</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
        <p:nvSpPr>
          <p:cNvPr id="3" name="2 CuadroTexto"/>
          <p:cNvSpPr txBox="1"/>
          <p:nvPr/>
        </p:nvSpPr>
        <p:spPr>
          <a:xfrm>
            <a:off x="683569" y="1874703"/>
            <a:ext cx="7920880" cy="2554545"/>
          </a:xfrm>
          <a:prstGeom prst="rect">
            <a:avLst/>
          </a:prstGeom>
          <a:noFill/>
        </p:spPr>
        <p:txBody>
          <a:bodyPr wrap="square" rtlCol="0">
            <a:spAutoFit/>
          </a:bodyPr>
          <a:lstStyle/>
          <a:p>
            <a:pPr marL="285750" indent="-285750" algn="just">
              <a:lnSpc>
                <a:spcPct val="200000"/>
              </a:lnSpc>
              <a:buFont typeface="Wingdings" pitchFamily="2" charset="2"/>
              <a:buChar char="Ø"/>
            </a:pPr>
            <a:r>
              <a:rPr lang="es-ES" dirty="0"/>
              <a:t>Una división </a:t>
            </a:r>
            <a:r>
              <a:rPr lang="es-ES" sz="2000" dirty="0"/>
              <a:t>tiene un flujo de entrada y dos o más flujos de salida.</a:t>
            </a:r>
          </a:p>
          <a:p>
            <a:pPr marL="285750" indent="-285750" algn="just">
              <a:lnSpc>
                <a:spcPct val="200000"/>
              </a:lnSpc>
              <a:buFont typeface="Wingdings" pitchFamily="2" charset="2"/>
              <a:buChar char="Ø"/>
            </a:pPr>
            <a:r>
              <a:rPr lang="es-ES" sz="2000" dirty="0"/>
              <a:t>Una unión tiene dos o más flujos de entrada y un flujo de salida.</a:t>
            </a:r>
          </a:p>
          <a:p>
            <a:pPr marL="285750" indent="-285750" algn="just">
              <a:lnSpc>
                <a:spcPct val="200000"/>
              </a:lnSpc>
              <a:buFont typeface="Wingdings" pitchFamily="2" charset="2"/>
              <a:buChar char="Ø"/>
            </a:pPr>
            <a:r>
              <a:rPr lang="es-ES" sz="2000" dirty="0"/>
              <a:t>El flujo de salida de una unión se dispara cuando se han finalizado todos los flujos de entrada en la unión (todos ellos discurren en paralelo)</a:t>
            </a:r>
          </a:p>
        </p:txBody>
      </p:sp>
    </p:spTree>
    <p:extLst>
      <p:ext uri="{BB962C8B-B14F-4D97-AF65-F5344CB8AC3E}">
        <p14:creationId xmlns:p14="http://schemas.microsoft.com/office/powerpoint/2010/main" val="2375590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PARTICIONES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sp>
        <p:nvSpPr>
          <p:cNvPr id="3" name="2 CuadroTexto"/>
          <p:cNvSpPr txBox="1"/>
          <p:nvPr/>
        </p:nvSpPr>
        <p:spPr>
          <a:xfrm>
            <a:off x="755576" y="1887215"/>
            <a:ext cx="7704856" cy="1477328"/>
          </a:xfrm>
          <a:prstGeom prst="rect">
            <a:avLst/>
          </a:prstGeom>
          <a:noFill/>
        </p:spPr>
        <p:txBody>
          <a:bodyPr wrap="square" rtlCol="0">
            <a:spAutoFit/>
          </a:bodyPr>
          <a:lstStyle/>
          <a:p>
            <a:pPr algn="just"/>
            <a:r>
              <a:rPr lang="es-ES" dirty="0"/>
              <a:t>Se pueden hacer particiones en un diagrama de actividades para identificar las acciones que tienen alguna característica en común. Por ejemplo que se llevan a cabo por un mismo actor.</a:t>
            </a:r>
          </a:p>
          <a:p>
            <a:pPr algn="just"/>
            <a:r>
              <a:rPr lang="es-ES" dirty="0"/>
              <a:t>No aconsejan representar diagramas con más de cinco particiones por simplicidad</a:t>
            </a: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394" t="10600" r="16686" b="61579"/>
          <a:stretch/>
        </p:blipFill>
        <p:spPr bwMode="auto">
          <a:xfrm>
            <a:off x="643543" y="3861048"/>
            <a:ext cx="7816889"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437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PARTICIONES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25" t="18453" r="16672" b="8369"/>
          <a:stretch/>
        </p:blipFill>
        <p:spPr bwMode="auto">
          <a:xfrm>
            <a:off x="831985" y="1510502"/>
            <a:ext cx="7560840" cy="4534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3277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PARTICIONES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http://ocw.unizar.es/ciencias-experimentales/modelos-matematicos-en-bases-de-datos/uml/02UML_DiagramaActividades.pdf</a:t>
            </a:r>
            <a:endParaRPr lang="es-ES" sz="1000"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25" t="18849" r="15555" b="6249"/>
          <a:stretch/>
        </p:blipFill>
        <p:spPr bwMode="auto">
          <a:xfrm>
            <a:off x="882056" y="1412776"/>
            <a:ext cx="7722391"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3942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CONCEPTOS BÁSICOS </a:t>
            </a:r>
          </a:p>
        </p:txBody>
      </p:sp>
      <p:sp>
        <p:nvSpPr>
          <p:cNvPr id="3" name="Marcador de contenido 2"/>
          <p:cNvSpPr>
            <a:spLocks noGrp="1"/>
          </p:cNvSpPr>
          <p:nvPr>
            <p:ph idx="1"/>
          </p:nvPr>
        </p:nvSpPr>
        <p:spPr/>
        <p:txBody>
          <a:bodyPr>
            <a:normAutofit lnSpcReduction="10000"/>
          </a:bodyPr>
          <a:lstStyle/>
          <a:p>
            <a:pPr algn="just"/>
            <a:r>
              <a:rPr lang="es-CO" sz="2800" dirty="0"/>
              <a:t>Instancia de una clase : Se llama instancia a un objeto que deriva de algún otro. Un objeto es una instancia de una clase. Esto es, un miembro de una clase que tiene atributos en lugar de variables. </a:t>
            </a:r>
          </a:p>
          <a:p>
            <a:pPr algn="just"/>
            <a:r>
              <a:rPr lang="es-CO" sz="2800" dirty="0"/>
              <a:t>Encapsulamiento: Define el comportamiento de una clase u objeto que tiene dentro de el todo tipo de métodos y datos.</a:t>
            </a:r>
          </a:p>
          <a:p>
            <a:pPr algn="just"/>
            <a:r>
              <a:rPr lang="es-CO" sz="2800" dirty="0"/>
              <a:t>Polimorfismo: Los comportamientos pueden ser identificados bajo el mismo nombre pero procesan información de manera diferente. </a:t>
            </a:r>
          </a:p>
          <a:p>
            <a:endParaRPr lang="es-CO" dirty="0"/>
          </a:p>
        </p:txBody>
      </p:sp>
    </p:spTree>
    <p:extLst>
      <p:ext uri="{BB962C8B-B14F-4D97-AF65-F5344CB8AC3E}">
        <p14:creationId xmlns:p14="http://schemas.microsoft.com/office/powerpoint/2010/main" val="4266531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OBJETO</a:t>
            </a:r>
          </a:p>
        </p:txBody>
      </p:sp>
      <p:sp>
        <p:nvSpPr>
          <p:cNvPr id="6" name="5 CuadroTexto"/>
          <p:cNvSpPr txBox="1"/>
          <p:nvPr/>
        </p:nvSpPr>
        <p:spPr>
          <a:xfrm>
            <a:off x="539552" y="1844824"/>
            <a:ext cx="8114042"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buFont typeface="Wingdings" pitchFamily="2" charset="2"/>
              <a:buChar char="Ø"/>
            </a:pPr>
            <a:r>
              <a:rPr lang="es-CO" sz="2000" dirty="0">
                <a:latin typeface="Georgia" pitchFamily="18" charset="0"/>
              </a:rPr>
              <a:t>Un objeto es una estructura donde se modelan datos </a:t>
            </a:r>
          </a:p>
          <a:p>
            <a:pPr marL="285750" indent="-285750">
              <a:buFont typeface="Wingdings" pitchFamily="2" charset="2"/>
              <a:buChar char="Ø"/>
            </a:pPr>
            <a:r>
              <a:rPr lang="es-CO" sz="2000" dirty="0">
                <a:latin typeface="Georgia" pitchFamily="18" charset="0"/>
              </a:rPr>
              <a:t>Un objeto puede modelar entidades del mundo real.</a:t>
            </a:r>
          </a:p>
          <a:p>
            <a:pPr marL="285750" indent="-285750">
              <a:buFont typeface="Wingdings" pitchFamily="2" charset="2"/>
              <a:buChar char="Ø"/>
            </a:pPr>
            <a:r>
              <a:rPr lang="es-CO" sz="2000" dirty="0">
                <a:latin typeface="Georgia" pitchFamily="18" charset="0"/>
              </a:rPr>
              <a:t>Representar artefactos de software. ( Pilas, gráficos)</a:t>
            </a:r>
          </a:p>
          <a:p>
            <a:pPr marL="285750" indent="-285750">
              <a:buFont typeface="Wingdings" pitchFamily="2" charset="2"/>
              <a:buChar char="Ø"/>
            </a:pPr>
            <a:r>
              <a:rPr lang="es-CO" sz="2000" dirty="0">
                <a:latin typeface="Georgia" pitchFamily="18" charset="0"/>
              </a:rPr>
              <a:t>El objeto es un dato de tipo </a:t>
            </a:r>
            <a:r>
              <a:rPr lang="es-CO" sz="2000" dirty="0" err="1">
                <a:latin typeface="Georgia" pitchFamily="18" charset="0"/>
              </a:rPr>
              <a:t>class</a:t>
            </a:r>
            <a:r>
              <a:rPr lang="es-CO" sz="2000" dirty="0">
                <a:latin typeface="Georgia" pitchFamily="18" charset="0"/>
              </a:rPr>
              <a:t>, el cual tiene sus variables y las funciones que actúan sobre las variables.</a:t>
            </a:r>
          </a:p>
          <a:p>
            <a:pPr marL="285750" indent="-285750">
              <a:buFont typeface="Wingdings" pitchFamily="2" charset="2"/>
              <a:buChar char="Ø"/>
            </a:pPr>
            <a:r>
              <a:rPr lang="es-CO" sz="2000" dirty="0">
                <a:latin typeface="Georgia" pitchFamily="18" charset="0"/>
              </a:rPr>
              <a:t>Un objeto no es una clase</a:t>
            </a:r>
          </a:p>
          <a:p>
            <a:endParaRPr lang="es-CO" sz="2000" dirty="0">
              <a:latin typeface="Georgia" pitchFamily="18" charset="0"/>
            </a:endParaRPr>
          </a:p>
          <a:p>
            <a:pPr marL="285750" indent="-285750">
              <a:buFont typeface="Wingdings" pitchFamily="2" charset="2"/>
              <a:buChar char="Ø"/>
            </a:pPr>
            <a:endParaRPr lang="es-CO" sz="2000" dirty="0">
              <a:latin typeface="Georgia" pitchFamily="18" charset="0"/>
            </a:endParaRPr>
          </a:p>
          <a:p>
            <a:pPr marL="285750" indent="-285750">
              <a:buFont typeface="Wingdings" pitchFamily="2" charset="2"/>
              <a:buChar char="Ø"/>
            </a:pPr>
            <a:r>
              <a:rPr lang="es-CO" sz="2000" dirty="0">
                <a:latin typeface="Georgia" pitchFamily="18" charset="0"/>
              </a:rPr>
              <a:t>Ejemplo: estudiante, profesor,  automóvil, libro etc. </a:t>
            </a:r>
          </a:p>
        </p:txBody>
      </p:sp>
    </p:spTree>
    <p:extLst>
      <p:ext uri="{BB962C8B-B14F-4D97-AF65-F5344CB8AC3E}">
        <p14:creationId xmlns:p14="http://schemas.microsoft.com/office/powerpoint/2010/main" val="613201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ATRIBUTOS </a:t>
            </a:r>
          </a:p>
        </p:txBody>
      </p:sp>
      <p:sp>
        <p:nvSpPr>
          <p:cNvPr id="5" name="4 Rectángulo redondeado"/>
          <p:cNvSpPr/>
          <p:nvPr/>
        </p:nvSpPr>
        <p:spPr>
          <a:xfrm rot="10800000" flipH="1" flipV="1">
            <a:off x="395536" y="3501007"/>
            <a:ext cx="6000601" cy="18722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CO" sz="2000" dirty="0"/>
              <a:t>Estos son los datos que caracterizan al objeto. Son variables que almacenan datos relacionados al estado de un objeto.</a:t>
            </a: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646" y="1828823"/>
            <a:ext cx="2345354" cy="2345354"/>
          </a:xfrm>
          <a:prstGeom prst="rect">
            <a:avLst/>
          </a:prstGeom>
        </p:spPr>
      </p:pic>
    </p:spTree>
    <p:extLst>
      <p:ext uri="{BB962C8B-B14F-4D97-AF65-F5344CB8AC3E}">
        <p14:creationId xmlns:p14="http://schemas.microsoft.com/office/powerpoint/2010/main" val="3690973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1036633"/>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MÉTODOS</a:t>
            </a:r>
          </a:p>
        </p:txBody>
      </p:sp>
      <p:sp>
        <p:nvSpPr>
          <p:cNvPr id="2" name="1 Rectángulo"/>
          <p:cNvSpPr/>
          <p:nvPr/>
        </p:nvSpPr>
        <p:spPr>
          <a:xfrm>
            <a:off x="539552" y="2204864"/>
            <a:ext cx="7920879" cy="326794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50000"/>
              </a:lnSpc>
            </a:pPr>
            <a:r>
              <a:rPr lang="es-CO" sz="2000" dirty="0">
                <a:latin typeface="Georgia" pitchFamily="18" charset="0"/>
              </a:rPr>
              <a:t>Los métodos de un objeto caracterizan su comportamiento, es decir, son todas las acciones (denominadas operaciones) que el objeto puede realizar por sí mismo. Estas operaciones hacen posible que el objeto responda a las solicitudes externas (o que actúe sobre otros objetos). Además, las operaciones están estrechamente ligadas a los atributos, ya que sus acciones pueden depender de, o modificar, los valores de un atributo.</a:t>
            </a:r>
          </a:p>
        </p:txBody>
      </p:sp>
    </p:spTree>
    <p:extLst>
      <p:ext uri="{BB962C8B-B14F-4D97-AF65-F5344CB8AC3E}">
        <p14:creationId xmlns:p14="http://schemas.microsoft.com/office/powerpoint/2010/main" val="751665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1036633"/>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CLASES</a:t>
            </a:r>
          </a:p>
        </p:txBody>
      </p:sp>
      <p:sp>
        <p:nvSpPr>
          <p:cNvPr id="5" name="4 Rectángulo redondeado"/>
          <p:cNvSpPr/>
          <p:nvPr/>
        </p:nvSpPr>
        <p:spPr>
          <a:xfrm rot="10800000" flipH="1" flipV="1">
            <a:off x="4375380" y="1873933"/>
            <a:ext cx="4301075" cy="2126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lang="es-CO" sz="1600" dirty="0">
              <a:latin typeface="Georgia" pitchFamily="18" charset="0"/>
            </a:endParaRPr>
          </a:p>
          <a:p>
            <a:pPr algn="just"/>
            <a:r>
              <a:rPr lang="es-CO" sz="1600" dirty="0">
                <a:latin typeface="Georgia" pitchFamily="18" charset="0"/>
              </a:rPr>
              <a:t>Esta conformada por los datos y operaciones comunes a un conjunto de objetos. Cada elemento de la clase se caracteriza por ciertos valores y las operaciones disponibles para crear dichos elementos, modificarlos y destruirlos</a:t>
            </a:r>
          </a:p>
          <a:p>
            <a:pPr algn="ctr"/>
            <a:endParaRPr lang="es-ES" sz="2800" dirty="0">
              <a:latin typeface="Georgia" pitchFamily="18" charset="0"/>
            </a:endParaRPr>
          </a:p>
        </p:txBody>
      </p:sp>
      <p:pic>
        <p:nvPicPr>
          <p:cNvPr id="8" name="Picture 2" descr="http://oscarsotorrio.com/image.axd?picture=2008%2F10%2FPOO(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7" y="3238797"/>
            <a:ext cx="3759635" cy="2819727"/>
          </a:xfrm>
          <a:prstGeom prst="rect">
            <a:avLst/>
          </a:prstGeom>
          <a:noFill/>
          <a:extLst>
            <a:ext uri="{909E8E84-426E-40DD-AFC4-6F175D3DCCD1}">
              <a14:hiddenFill xmlns:a14="http://schemas.microsoft.com/office/drawing/2010/main">
                <a:solidFill>
                  <a:srgbClr val="FFFFFF"/>
                </a:solidFill>
              </a14:hiddenFill>
            </a:ext>
          </a:extLst>
        </p:spPr>
      </p:pic>
      <p:sp>
        <p:nvSpPr>
          <p:cNvPr id="2" name="1 Flecha curvada hacia arriba"/>
          <p:cNvSpPr/>
          <p:nvPr/>
        </p:nvSpPr>
        <p:spPr>
          <a:xfrm rot="18954575">
            <a:off x="4174890" y="4549730"/>
            <a:ext cx="2016223" cy="1080120"/>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7249956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15816" y="692696"/>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CLASES</a:t>
            </a:r>
          </a:p>
        </p:txBody>
      </p:sp>
      <p:sp>
        <p:nvSpPr>
          <p:cNvPr id="3" name="CuadroTexto 2"/>
          <p:cNvSpPr txBox="1"/>
          <p:nvPr/>
        </p:nvSpPr>
        <p:spPr>
          <a:xfrm>
            <a:off x="611560" y="1628800"/>
            <a:ext cx="7920880" cy="4247317"/>
          </a:xfrm>
          <a:prstGeom prst="rect">
            <a:avLst/>
          </a:prstGeom>
          <a:noFill/>
        </p:spPr>
        <p:txBody>
          <a:bodyPr wrap="square" rtlCol="0">
            <a:spAutoFit/>
          </a:bodyPr>
          <a:lstStyle/>
          <a:p>
            <a:pPr marL="285750" indent="-285750" algn="just">
              <a:buFont typeface="Arial" panose="020B0604020202020204" pitchFamily="34" charset="0"/>
              <a:buChar char="•"/>
            </a:pPr>
            <a:r>
              <a:rPr lang="es-CO" dirty="0">
                <a:latin typeface="Georgia" panose="02040502050405020303" pitchFamily="18" charset="0"/>
              </a:rPr>
              <a:t>Describe un conjunto de objetos del mundo del problema, que tienen las mismas características (atributos, propiedades)  y el mismo comportamiento (operaciones, métodos). </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Estructura de software que especifica determinado tipo de objeto. </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Es una abstracción que enfatiza características relevantes de un concepto del mundo real. </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 Las clases representan nuevos tipos de datos.</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Un objeto es una instancia de una clase con valores concretos en sus atributos. </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latin typeface="Georgia" panose="02040502050405020303" pitchFamily="18" charset="0"/>
              </a:rPr>
              <a:t>Los objetos son agrupados en clases.</a:t>
            </a:r>
          </a:p>
        </p:txBody>
      </p:sp>
    </p:spTree>
    <p:extLst>
      <p:ext uri="{BB962C8B-B14F-4D97-AF65-F5344CB8AC3E}">
        <p14:creationId xmlns:p14="http://schemas.microsoft.com/office/powerpoint/2010/main" val="267525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771800" y="546718"/>
            <a:ext cx="5976664"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REQUERIMIENTOS FUNCIONALES</a:t>
            </a:r>
          </a:p>
        </p:txBody>
      </p:sp>
      <p:graphicFrame>
        <p:nvGraphicFramePr>
          <p:cNvPr id="4" name="Tabla 3"/>
          <p:cNvGraphicFramePr>
            <a:graphicFrameLocks noGrp="1"/>
          </p:cNvGraphicFramePr>
          <p:nvPr>
            <p:extLst>
              <p:ext uri="{D42A27DB-BD31-4B8C-83A1-F6EECF244321}">
                <p14:modId xmlns:p14="http://schemas.microsoft.com/office/powerpoint/2010/main" val="584643445"/>
              </p:ext>
            </p:extLst>
          </p:nvPr>
        </p:nvGraphicFramePr>
        <p:xfrm>
          <a:off x="827584" y="1484784"/>
          <a:ext cx="7776864" cy="3872044"/>
        </p:xfrm>
        <a:graphic>
          <a:graphicData uri="http://schemas.openxmlformats.org/drawingml/2006/table">
            <a:tbl>
              <a:tblPr>
                <a:tableStyleId>{5C22544A-7EE6-4342-B048-85BDC9FD1C3A}</a:tableStyleId>
              </a:tblPr>
              <a:tblGrid>
                <a:gridCol w="1097920">
                  <a:extLst>
                    <a:ext uri="{9D8B030D-6E8A-4147-A177-3AD203B41FA5}">
                      <a16:colId xmlns:a16="http://schemas.microsoft.com/office/drawing/2014/main" val="3622539141"/>
                    </a:ext>
                  </a:extLst>
                </a:gridCol>
                <a:gridCol w="2094443">
                  <a:extLst>
                    <a:ext uri="{9D8B030D-6E8A-4147-A177-3AD203B41FA5}">
                      <a16:colId xmlns:a16="http://schemas.microsoft.com/office/drawing/2014/main" val="684516605"/>
                    </a:ext>
                  </a:extLst>
                </a:gridCol>
                <a:gridCol w="4584501">
                  <a:extLst>
                    <a:ext uri="{9D8B030D-6E8A-4147-A177-3AD203B41FA5}">
                      <a16:colId xmlns:a16="http://schemas.microsoft.com/office/drawing/2014/main" val="3536719224"/>
                    </a:ext>
                  </a:extLst>
                </a:gridCol>
              </a:tblGrid>
              <a:tr h="819898">
                <a:tc>
                  <a:txBody>
                    <a:bodyPr/>
                    <a:lstStyle/>
                    <a:p>
                      <a:pPr algn="ctr">
                        <a:lnSpc>
                          <a:spcPct val="107000"/>
                        </a:lnSpc>
                        <a:spcAft>
                          <a:spcPts val="800"/>
                        </a:spcAft>
                      </a:pPr>
                      <a:r>
                        <a:rPr lang="es-CO" sz="1200">
                          <a:effectLst/>
                        </a:rPr>
                        <a:t>RF8</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a:effectLst/>
                        </a:rPr>
                        <a:t>Validación de requisitos</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just">
                        <a:lnSpc>
                          <a:spcPct val="107000"/>
                        </a:lnSpc>
                        <a:spcAft>
                          <a:spcPts val="800"/>
                        </a:spcAft>
                      </a:pPr>
                      <a:r>
                        <a:rPr lang="es-CO" sz="1200">
                          <a:effectLst/>
                        </a:rPr>
                        <a:t>Los semilleros de investigación nuevos que presenten solicitudes de aval deberán cumplir una serie de requisitos mínimos exigidos.</a:t>
                      </a:r>
                      <a:endParaRPr lang="es-CO"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300688318"/>
                  </a:ext>
                </a:extLst>
              </a:tr>
              <a:tr h="819898">
                <a:tc>
                  <a:txBody>
                    <a:bodyPr/>
                    <a:lstStyle/>
                    <a:p>
                      <a:pPr algn="ctr">
                        <a:lnSpc>
                          <a:spcPct val="107000"/>
                        </a:lnSpc>
                        <a:spcAft>
                          <a:spcPts val="800"/>
                        </a:spcAft>
                      </a:pPr>
                      <a:r>
                        <a:rPr lang="es-CO" sz="1200" dirty="0">
                          <a:effectLst/>
                        </a:rPr>
                        <a:t>RF10</a:t>
                      </a:r>
                      <a:endParaRPr lang="es-CO"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a:effectLst/>
                        </a:rPr>
                        <a:t>Repositorio de solicitudes</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just">
                        <a:lnSpc>
                          <a:spcPct val="107000"/>
                        </a:lnSpc>
                        <a:spcAft>
                          <a:spcPts val="800"/>
                        </a:spcAft>
                      </a:pPr>
                      <a:r>
                        <a:rPr lang="es-CO" sz="1200">
                          <a:effectLst/>
                        </a:rPr>
                        <a:t>Las solicitudes que serán registradas estarán en un estado de  “Sin calificar” y permanecerán en una lista de solicitudes.</a:t>
                      </a:r>
                      <a:endParaRPr lang="es-CO"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365610470"/>
                  </a:ext>
                </a:extLst>
              </a:tr>
              <a:tr h="819898">
                <a:tc>
                  <a:txBody>
                    <a:bodyPr/>
                    <a:lstStyle/>
                    <a:p>
                      <a:pPr algn="ctr">
                        <a:lnSpc>
                          <a:spcPct val="107000"/>
                        </a:lnSpc>
                        <a:spcAft>
                          <a:spcPts val="800"/>
                        </a:spcAft>
                      </a:pPr>
                      <a:r>
                        <a:rPr lang="es-CO" sz="1200">
                          <a:effectLst/>
                        </a:rPr>
                        <a:t>RF11</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a:effectLst/>
                        </a:rPr>
                        <a:t>Evaluación de solicitudes</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just">
                        <a:lnSpc>
                          <a:spcPct val="107000"/>
                        </a:lnSpc>
                        <a:spcAft>
                          <a:spcPts val="800"/>
                        </a:spcAft>
                      </a:pPr>
                      <a:r>
                        <a:rPr lang="es-CO" sz="1200" dirty="0">
                          <a:effectLst/>
                        </a:rPr>
                        <a:t>Las solicitudes de semilleros de investigación serán evaluadas por un comité el cual asignará una puntuación a cada una de ellas. Se debe registrar en una rúbrica </a:t>
                      </a:r>
                      <a:endParaRPr lang="es-CO" sz="11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428436030"/>
                  </a:ext>
                </a:extLst>
              </a:tr>
              <a:tr h="819898">
                <a:tc>
                  <a:txBody>
                    <a:bodyPr/>
                    <a:lstStyle/>
                    <a:p>
                      <a:pPr algn="ctr">
                        <a:lnSpc>
                          <a:spcPct val="107000"/>
                        </a:lnSpc>
                        <a:spcAft>
                          <a:spcPts val="800"/>
                        </a:spcAft>
                      </a:pPr>
                      <a:r>
                        <a:rPr lang="es-CO" sz="1200">
                          <a:effectLst/>
                        </a:rPr>
                        <a:t>RF12</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dirty="0">
                          <a:effectLst/>
                        </a:rPr>
                        <a:t>Resultado de las evaluaciones</a:t>
                      </a:r>
                      <a:endParaRPr lang="es-CO"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algn="just">
                        <a:lnSpc>
                          <a:spcPct val="107000"/>
                        </a:lnSpc>
                        <a:spcAft>
                          <a:spcPts val="800"/>
                        </a:spcAft>
                      </a:pPr>
                      <a:r>
                        <a:rPr lang="es-CO" sz="1200">
                          <a:effectLst/>
                        </a:rPr>
                        <a:t>La rúbrica de evaluación definirá el estado final de las solicitudes teniendo en cuenta que serán avaladas las solicitudes con puntuación igual o mayor a 70.</a:t>
                      </a:r>
                      <a:endParaRPr lang="es-CO"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459844264"/>
                  </a:ext>
                </a:extLst>
              </a:tr>
              <a:tr h="592452">
                <a:tc>
                  <a:txBody>
                    <a:bodyPr/>
                    <a:lstStyle/>
                    <a:p>
                      <a:pPr algn="ctr">
                        <a:lnSpc>
                          <a:spcPct val="107000"/>
                        </a:lnSpc>
                        <a:spcAft>
                          <a:spcPts val="800"/>
                        </a:spcAft>
                      </a:pPr>
                      <a:r>
                        <a:rPr lang="es-CO" sz="1200">
                          <a:effectLst/>
                        </a:rPr>
                        <a:t>RF13</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a:effectLst/>
                        </a:rPr>
                        <a:t>Listado final</a:t>
                      </a:r>
                      <a:endParaRPr lang="es-CO" sz="11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07000"/>
                        </a:lnSpc>
                        <a:spcAft>
                          <a:spcPts val="800"/>
                        </a:spcAft>
                      </a:pPr>
                      <a:r>
                        <a:rPr lang="es-CO" sz="1200" dirty="0">
                          <a:effectLst/>
                        </a:rPr>
                        <a:t>Listado con los proyectos avalados al finalizar las fechas estipuladas.</a:t>
                      </a:r>
                      <a:endParaRPr lang="es-CO" sz="11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520223535"/>
                  </a:ext>
                </a:extLst>
              </a:tr>
            </a:tbl>
          </a:graphicData>
        </a:graphic>
      </p:graphicFrame>
      <p:sp>
        <p:nvSpPr>
          <p:cNvPr id="5" name="Rectangle 1"/>
          <p:cNvSpPr>
            <a:spLocks noChangeArrowheads="1"/>
          </p:cNvSpPr>
          <p:nvPr/>
        </p:nvSpPr>
        <p:spPr bwMode="auto">
          <a:xfrm>
            <a:off x="1600200" y="1819274"/>
            <a:ext cx="10443422" cy="491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spTree>
    <p:extLst>
      <p:ext uri="{BB962C8B-B14F-4D97-AF65-F5344CB8AC3E}">
        <p14:creationId xmlns:p14="http://schemas.microsoft.com/office/powerpoint/2010/main" val="3217088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15816" y="692696"/>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CLASES</a:t>
            </a:r>
          </a:p>
        </p:txBody>
      </p:sp>
      <p:sp>
        <p:nvSpPr>
          <p:cNvPr id="3" name="CuadroTexto 2"/>
          <p:cNvSpPr txBox="1"/>
          <p:nvPr/>
        </p:nvSpPr>
        <p:spPr>
          <a:xfrm>
            <a:off x="467544" y="1988840"/>
            <a:ext cx="7920880" cy="2585323"/>
          </a:xfrm>
          <a:prstGeom prst="rect">
            <a:avLst/>
          </a:prstGeom>
          <a:noFill/>
        </p:spPr>
        <p:txBody>
          <a:bodyPr wrap="square" rtlCol="0">
            <a:spAutoFit/>
          </a:bodyPr>
          <a:lstStyle/>
          <a:p>
            <a:pPr marL="285750" indent="-285750" algn="just">
              <a:buFont typeface="Arial" panose="020B0604020202020204" pitchFamily="34" charset="0"/>
              <a:buChar char="•"/>
            </a:pPr>
            <a:r>
              <a:rPr lang="es-CO" dirty="0"/>
              <a:t>Una clase es una definición abstracta de un objeto.</a:t>
            </a:r>
          </a:p>
          <a:p>
            <a:pPr algn="just"/>
            <a:endParaRPr lang="es-CO" dirty="0"/>
          </a:p>
          <a:p>
            <a:pPr marL="285750" indent="-285750" algn="just">
              <a:buFont typeface="Arial" panose="020B0604020202020204" pitchFamily="34" charset="0"/>
              <a:buChar char="•"/>
            </a:pPr>
            <a:r>
              <a:rPr lang="es-CO" dirty="0"/>
              <a:t>Una clase es una plantilla para crear objetos.</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t>La noción de Clase viene de clasificación: esto es, agrupar (en un conjunto) objetos (elementos) que se comportan de la misma manera.</a:t>
            </a:r>
          </a:p>
          <a:p>
            <a:pPr marL="285750" indent="-285750" algn="just">
              <a:buFont typeface="Arial" panose="020B0604020202020204" pitchFamily="34" charset="0"/>
              <a:buChar char="•"/>
            </a:pPr>
            <a:endParaRPr lang="es-CO" dirty="0">
              <a:latin typeface="Georgia" panose="02040502050405020303" pitchFamily="18" charset="0"/>
            </a:endParaRPr>
          </a:p>
          <a:p>
            <a:pPr marL="285750" indent="-285750" algn="just">
              <a:buFont typeface="Arial" panose="020B0604020202020204" pitchFamily="34" charset="0"/>
              <a:buChar char="•"/>
            </a:pPr>
            <a:r>
              <a:rPr lang="es-CO" dirty="0"/>
              <a:t>Todos los objetos de una clase tienen la misma estructura (los mismos atributos), lo que varía son los valores de dichos atributos</a:t>
            </a:r>
            <a:endParaRPr lang="es-CO" dirty="0">
              <a:latin typeface="Georgia" panose="02040502050405020303" pitchFamily="18" charset="0"/>
            </a:endParaRPr>
          </a:p>
        </p:txBody>
      </p:sp>
    </p:spTree>
    <p:extLst>
      <p:ext uri="{BB962C8B-B14F-4D97-AF65-F5344CB8AC3E}">
        <p14:creationId xmlns:p14="http://schemas.microsoft.com/office/powerpoint/2010/main" val="336597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95536" y="1268760"/>
            <a:ext cx="8568952" cy="496855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just"/>
            <a:endParaRPr lang="es-CO" sz="2000" dirty="0">
              <a:latin typeface="Georgia" pitchFamily="18" charset="0"/>
            </a:endParaRPr>
          </a:p>
          <a:p>
            <a:pPr algn="just"/>
            <a:r>
              <a:rPr lang="es-CO" sz="2000" dirty="0">
                <a:latin typeface="Georgia" pitchFamily="18" charset="0"/>
              </a:rPr>
              <a:t>Las clases pueden declararse como publicas y privadas </a:t>
            </a:r>
          </a:p>
          <a:p>
            <a:pPr algn="just"/>
            <a:endParaRPr lang="es-CO" sz="2000" dirty="0">
              <a:latin typeface="Georgia" pitchFamily="18" charset="0"/>
            </a:endParaRPr>
          </a:p>
          <a:p>
            <a:pPr marL="342900" indent="-342900" algn="just">
              <a:buFont typeface="Wingdings" pitchFamily="2" charset="2"/>
              <a:buChar char="Ø"/>
            </a:pPr>
            <a:r>
              <a:rPr lang="es-CO" sz="2000" b="1" dirty="0">
                <a:latin typeface="Georgia" pitchFamily="18" charset="0"/>
              </a:rPr>
              <a:t>Publicas: </a:t>
            </a:r>
            <a:r>
              <a:rPr lang="es-CO" sz="2000" dirty="0">
                <a:latin typeface="Georgia" pitchFamily="18" charset="0"/>
              </a:rPr>
              <a:t>Se pueden usar dentro de otras clases.</a:t>
            </a:r>
          </a:p>
          <a:p>
            <a:pPr marL="342900" indent="-342900" algn="just">
              <a:buFont typeface="Wingdings" pitchFamily="2" charset="2"/>
              <a:buChar char="Ø"/>
            </a:pPr>
            <a:r>
              <a:rPr lang="es-CO" sz="2000" b="1" dirty="0">
                <a:latin typeface="Georgia" pitchFamily="18" charset="0"/>
              </a:rPr>
              <a:t>Privadas </a:t>
            </a:r>
            <a:r>
              <a:rPr lang="es-CO" sz="2000" dirty="0">
                <a:latin typeface="Georgia" pitchFamily="18" charset="0"/>
              </a:rPr>
              <a:t>( </a:t>
            </a:r>
            <a:r>
              <a:rPr lang="es-CO" sz="2000" dirty="0" err="1">
                <a:latin typeface="Georgia" pitchFamily="18" charset="0"/>
              </a:rPr>
              <a:t>private</a:t>
            </a:r>
            <a:r>
              <a:rPr lang="es-CO" sz="2000" dirty="0">
                <a:latin typeface="Georgia" pitchFamily="18" charset="0"/>
              </a:rPr>
              <a:t>): Solo se pueden utilizar dentro de la misma clase</a:t>
            </a:r>
          </a:p>
          <a:p>
            <a:pPr marL="342900" indent="-342900" algn="just">
              <a:buFont typeface="Wingdings" pitchFamily="2" charset="2"/>
              <a:buChar char="Ø"/>
            </a:pPr>
            <a:r>
              <a:rPr lang="es-CO" sz="2000" b="1" dirty="0">
                <a:latin typeface="Georgia" pitchFamily="18" charset="0"/>
              </a:rPr>
              <a:t>Protegidas</a:t>
            </a:r>
            <a:r>
              <a:rPr lang="es-CO" sz="2000" dirty="0">
                <a:latin typeface="Georgia" pitchFamily="18" charset="0"/>
              </a:rPr>
              <a:t>( </a:t>
            </a:r>
            <a:r>
              <a:rPr lang="es-CO" sz="2000" dirty="0" err="1">
                <a:latin typeface="Georgia" pitchFamily="18" charset="0"/>
              </a:rPr>
              <a:t>protected</a:t>
            </a:r>
            <a:r>
              <a:rPr lang="es-CO" sz="2000" dirty="0">
                <a:latin typeface="Georgia" pitchFamily="18" charset="0"/>
              </a:rPr>
              <a:t>)</a:t>
            </a:r>
            <a:r>
              <a:rPr lang="es-CO" sz="2000" dirty="0"/>
              <a:t> </a:t>
            </a:r>
            <a:r>
              <a:rPr lang="es-CO" sz="2000" dirty="0">
                <a:latin typeface="Georgia" pitchFamily="18" charset="0"/>
              </a:rPr>
              <a:t>:si una clase hereda de otra, tendrá acceso </a:t>
            </a:r>
          </a:p>
          <a:p>
            <a:pPr algn="just"/>
            <a:r>
              <a:rPr lang="es-CO" sz="2000" dirty="0">
                <a:latin typeface="Georgia" pitchFamily="18" charset="0"/>
              </a:rPr>
              <a:t>a las variables/funciones protegidas de la </a:t>
            </a:r>
            <a:r>
              <a:rPr lang="es-CO" sz="2000" dirty="0" err="1">
                <a:latin typeface="Georgia" pitchFamily="18" charset="0"/>
              </a:rPr>
              <a:t>super</a:t>
            </a:r>
            <a:r>
              <a:rPr lang="es-CO" sz="2000" dirty="0">
                <a:latin typeface="Georgia" pitchFamily="18" charset="0"/>
              </a:rPr>
              <a:t>-clase, de lo contrario, </a:t>
            </a:r>
          </a:p>
          <a:p>
            <a:pPr algn="just"/>
            <a:r>
              <a:rPr lang="es-CO" sz="2000" dirty="0">
                <a:latin typeface="Georgia" pitchFamily="18" charset="0"/>
              </a:rPr>
              <a:t>no podrá acceder a ellas</a:t>
            </a:r>
          </a:p>
          <a:p>
            <a:pPr algn="just"/>
            <a:endParaRPr lang="es-CO" sz="2000" dirty="0">
              <a:latin typeface="Georgia" pitchFamily="18" charset="0"/>
            </a:endParaRPr>
          </a:p>
          <a:p>
            <a:pPr algn="just"/>
            <a:r>
              <a:rPr lang="es-CO" sz="2000" dirty="0">
                <a:latin typeface="Georgia" pitchFamily="18" charset="0"/>
              </a:rPr>
              <a:t>Ejemplo:</a:t>
            </a:r>
          </a:p>
          <a:p>
            <a:pPr algn="just"/>
            <a:endParaRPr lang="es-CO" sz="2000" dirty="0">
              <a:latin typeface="Georgia" pitchFamily="18" charset="0"/>
            </a:endParaRPr>
          </a:p>
          <a:p>
            <a:pPr algn="just"/>
            <a:r>
              <a:rPr lang="es-CO" sz="2000" dirty="0" err="1">
                <a:latin typeface="Georgia" pitchFamily="18" charset="0"/>
              </a:rPr>
              <a:t>Public</a:t>
            </a:r>
            <a:r>
              <a:rPr lang="es-CO" sz="2000" dirty="0">
                <a:latin typeface="Georgia" pitchFamily="18" charset="0"/>
              </a:rPr>
              <a:t> </a:t>
            </a:r>
            <a:r>
              <a:rPr lang="es-CO" sz="2000" dirty="0" err="1">
                <a:latin typeface="Georgia" pitchFamily="18" charset="0"/>
              </a:rPr>
              <a:t>class</a:t>
            </a:r>
            <a:r>
              <a:rPr lang="es-CO" sz="2000" dirty="0">
                <a:latin typeface="Georgia" pitchFamily="18" charset="0"/>
              </a:rPr>
              <a:t> persona {</a:t>
            </a:r>
          </a:p>
          <a:p>
            <a:pPr algn="just"/>
            <a:endParaRPr lang="es-CO" sz="2000" dirty="0">
              <a:latin typeface="Georgia" pitchFamily="18" charset="0"/>
            </a:endParaRPr>
          </a:p>
          <a:p>
            <a:pPr lvl="1" algn="just"/>
            <a:r>
              <a:rPr lang="es-CO" sz="2000" dirty="0" err="1">
                <a:latin typeface="Georgia" pitchFamily="18" charset="0"/>
              </a:rPr>
              <a:t>Private</a:t>
            </a:r>
            <a:r>
              <a:rPr lang="es-CO" sz="2000" dirty="0">
                <a:latin typeface="Georgia" pitchFamily="18" charset="0"/>
              </a:rPr>
              <a:t> </a:t>
            </a:r>
            <a:r>
              <a:rPr lang="es-CO" sz="2000" dirty="0" err="1">
                <a:latin typeface="Georgia" pitchFamily="18" charset="0"/>
              </a:rPr>
              <a:t>int</a:t>
            </a:r>
            <a:r>
              <a:rPr lang="es-CO" sz="2000" dirty="0">
                <a:latin typeface="Georgia" pitchFamily="18" charset="0"/>
              </a:rPr>
              <a:t> </a:t>
            </a:r>
            <a:r>
              <a:rPr lang="es-CO" sz="2000" dirty="0" err="1">
                <a:latin typeface="Georgia" pitchFamily="18" charset="0"/>
              </a:rPr>
              <a:t>idpersona</a:t>
            </a:r>
            <a:r>
              <a:rPr lang="es-CO" sz="2000" dirty="0">
                <a:latin typeface="Georgia" pitchFamily="18" charset="0"/>
              </a:rPr>
              <a:t>;</a:t>
            </a:r>
          </a:p>
          <a:p>
            <a:pPr lvl="1" algn="just"/>
            <a:r>
              <a:rPr lang="es-CO" sz="2000" dirty="0" err="1">
                <a:latin typeface="Georgia" pitchFamily="18" charset="0"/>
              </a:rPr>
              <a:t>Private</a:t>
            </a:r>
            <a:r>
              <a:rPr lang="es-CO" sz="2000" dirty="0">
                <a:latin typeface="Georgia" pitchFamily="18" charset="0"/>
              </a:rPr>
              <a:t> </a:t>
            </a:r>
            <a:r>
              <a:rPr lang="es-CO" sz="2000" dirty="0" err="1">
                <a:latin typeface="Georgia" pitchFamily="18" charset="0"/>
              </a:rPr>
              <a:t>String</a:t>
            </a:r>
            <a:r>
              <a:rPr lang="es-CO" sz="2000" dirty="0">
                <a:latin typeface="Georgia" pitchFamily="18" charset="0"/>
              </a:rPr>
              <a:t> nombre;</a:t>
            </a:r>
          </a:p>
          <a:p>
            <a:pPr lvl="1" algn="just"/>
            <a:r>
              <a:rPr lang="es-CO" sz="2000" dirty="0" err="1">
                <a:latin typeface="Georgia" pitchFamily="18" charset="0"/>
              </a:rPr>
              <a:t>Private</a:t>
            </a:r>
            <a:r>
              <a:rPr lang="es-CO" sz="2000" dirty="0">
                <a:latin typeface="Georgia" pitchFamily="18" charset="0"/>
              </a:rPr>
              <a:t> </a:t>
            </a:r>
            <a:r>
              <a:rPr lang="es-CO" sz="2000" dirty="0" err="1">
                <a:latin typeface="Georgia" pitchFamily="18" charset="0"/>
              </a:rPr>
              <a:t>int</a:t>
            </a:r>
            <a:r>
              <a:rPr lang="es-CO" sz="2000" dirty="0">
                <a:latin typeface="Georgia" pitchFamily="18" charset="0"/>
              </a:rPr>
              <a:t> edad;</a:t>
            </a:r>
          </a:p>
          <a:p>
            <a:pPr lvl="1" algn="just"/>
            <a:r>
              <a:rPr lang="es-CO" sz="2000" dirty="0" err="1">
                <a:latin typeface="Georgia" pitchFamily="18" charset="0"/>
              </a:rPr>
              <a:t>Private</a:t>
            </a:r>
            <a:r>
              <a:rPr lang="es-CO" sz="2000" dirty="0">
                <a:latin typeface="Georgia" pitchFamily="18" charset="0"/>
              </a:rPr>
              <a:t> </a:t>
            </a:r>
            <a:r>
              <a:rPr lang="es-CO" sz="2000" dirty="0" err="1">
                <a:latin typeface="Georgia" pitchFamily="18" charset="0"/>
              </a:rPr>
              <a:t>string</a:t>
            </a:r>
            <a:r>
              <a:rPr lang="es-CO" sz="2000" dirty="0">
                <a:latin typeface="Georgia" pitchFamily="18" charset="0"/>
              </a:rPr>
              <a:t> genero;</a:t>
            </a:r>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a:t>
            </a:r>
          </a:p>
        </p:txBody>
      </p:sp>
    </p:spTree>
    <p:extLst>
      <p:ext uri="{BB962C8B-B14F-4D97-AF65-F5344CB8AC3E}">
        <p14:creationId xmlns:p14="http://schemas.microsoft.com/office/powerpoint/2010/main" val="1490735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rot="10800000" flipH="1" flipV="1">
            <a:off x="611561" y="3753163"/>
            <a:ext cx="8242134" cy="24617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CO" sz="1600" dirty="0">
                <a:latin typeface="Georgia" pitchFamily="18" charset="0"/>
              </a:rPr>
              <a:t>Es una propiedad que  permite  que los objetos  sean creados a partir de otros objetos ya existentes obteniendo de estos características (métodos y atributos)  similares a los ya existentes.</a:t>
            </a:r>
          </a:p>
          <a:p>
            <a:pPr algn="just"/>
            <a:endParaRPr lang="es-CO" sz="1600" dirty="0">
              <a:latin typeface="Georgia" pitchFamily="18" charset="0"/>
            </a:endParaRPr>
          </a:p>
          <a:p>
            <a:pPr algn="just"/>
            <a:r>
              <a:rPr lang="es-CO" sz="1600" dirty="0">
                <a:latin typeface="Georgia" pitchFamily="18" charset="0"/>
              </a:rPr>
              <a:t>Se pueden añadir varios elementos o redefinir los existentes.</a:t>
            </a:r>
          </a:p>
          <a:p>
            <a:pPr algn="just"/>
            <a:endParaRPr lang="es-CO" sz="1600" dirty="0">
              <a:latin typeface="Georgia" pitchFamily="18" charset="0"/>
            </a:endParaRPr>
          </a:p>
          <a:p>
            <a:pPr algn="just"/>
            <a:r>
              <a:rPr lang="es-CO" sz="1600" dirty="0">
                <a:latin typeface="Georgia" pitchFamily="18" charset="0"/>
              </a:rPr>
              <a:t>La herencia permite la reutilización de software. (código y diseño)</a:t>
            </a:r>
            <a:endParaRPr lang="es-CO" dirty="0"/>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HERENCIA</a:t>
            </a:r>
          </a:p>
        </p:txBody>
      </p:sp>
      <p:grpSp>
        <p:nvGrpSpPr>
          <p:cNvPr id="9" name="8 Grupo"/>
          <p:cNvGrpSpPr/>
          <p:nvPr/>
        </p:nvGrpSpPr>
        <p:grpSpPr>
          <a:xfrm>
            <a:off x="888333" y="1433042"/>
            <a:ext cx="7717242" cy="2161515"/>
            <a:chOff x="1043608" y="3837707"/>
            <a:chExt cx="7717242" cy="2722749"/>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350" t="27771" r="47943" b="43890"/>
            <a:stretch/>
          </p:blipFill>
          <p:spPr bwMode="auto">
            <a:xfrm>
              <a:off x="2987824" y="3837707"/>
              <a:ext cx="3367743" cy="272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10 Grupo"/>
            <p:cNvGrpSpPr/>
            <p:nvPr/>
          </p:nvGrpSpPr>
          <p:grpSpPr>
            <a:xfrm>
              <a:off x="1324503" y="4187429"/>
              <a:ext cx="3103481" cy="369332"/>
              <a:chOff x="1324503" y="4187429"/>
              <a:chExt cx="3103481" cy="369332"/>
            </a:xfrm>
          </p:grpSpPr>
          <p:sp>
            <p:nvSpPr>
              <p:cNvPr id="17" name="16 CuadroTexto"/>
              <p:cNvSpPr txBox="1"/>
              <p:nvPr/>
            </p:nvSpPr>
            <p:spPr>
              <a:xfrm>
                <a:off x="1324503" y="4187429"/>
                <a:ext cx="1368152" cy="369332"/>
              </a:xfrm>
              <a:prstGeom prst="rect">
                <a:avLst/>
              </a:prstGeom>
              <a:solidFill>
                <a:schemeClr val="accent1"/>
              </a:solidFill>
            </p:spPr>
            <p:txBody>
              <a:bodyPr wrap="square" rtlCol="0">
                <a:spAutoFit/>
              </a:bodyPr>
              <a:lstStyle/>
              <a:p>
                <a:pPr algn="ctr"/>
                <a:r>
                  <a:rPr lang="es-CO" dirty="0"/>
                  <a:t>Superclase</a:t>
                </a:r>
              </a:p>
            </p:txBody>
          </p:sp>
          <p:cxnSp>
            <p:nvCxnSpPr>
              <p:cNvPr id="18" name="17 Conector recto de flecha"/>
              <p:cNvCxnSpPr/>
              <p:nvPr/>
            </p:nvCxnSpPr>
            <p:spPr>
              <a:xfrm>
                <a:off x="2555776" y="4372095"/>
                <a:ext cx="187220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2" name="11 Grupo"/>
            <p:cNvGrpSpPr/>
            <p:nvPr/>
          </p:nvGrpSpPr>
          <p:grpSpPr>
            <a:xfrm>
              <a:off x="1043608" y="5814556"/>
              <a:ext cx="2160240" cy="369332"/>
              <a:chOff x="1043608" y="5814556"/>
              <a:chExt cx="2160240" cy="369332"/>
            </a:xfrm>
          </p:grpSpPr>
          <p:sp>
            <p:nvSpPr>
              <p:cNvPr id="15" name="14 CuadroTexto"/>
              <p:cNvSpPr txBox="1"/>
              <p:nvPr/>
            </p:nvSpPr>
            <p:spPr>
              <a:xfrm>
                <a:off x="1043608" y="5814556"/>
                <a:ext cx="1368152" cy="369332"/>
              </a:xfrm>
              <a:prstGeom prst="rect">
                <a:avLst/>
              </a:prstGeom>
              <a:solidFill>
                <a:schemeClr val="accent1"/>
              </a:solidFill>
            </p:spPr>
            <p:txBody>
              <a:bodyPr wrap="square" rtlCol="0">
                <a:spAutoFit/>
              </a:bodyPr>
              <a:lstStyle/>
              <a:p>
                <a:pPr algn="ctr"/>
                <a:r>
                  <a:rPr lang="es-CO" dirty="0"/>
                  <a:t>Subclase</a:t>
                </a:r>
              </a:p>
            </p:txBody>
          </p:sp>
          <p:cxnSp>
            <p:nvCxnSpPr>
              <p:cNvPr id="16" name="15 Conector recto de flecha"/>
              <p:cNvCxnSpPr/>
              <p:nvPr/>
            </p:nvCxnSpPr>
            <p:spPr>
              <a:xfrm>
                <a:off x="2267744" y="5999222"/>
                <a:ext cx="93610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13" name="12 CuadroTexto"/>
            <p:cNvSpPr txBox="1"/>
            <p:nvPr/>
          </p:nvSpPr>
          <p:spPr>
            <a:xfrm>
              <a:off x="7392698" y="5800803"/>
              <a:ext cx="1368152" cy="369332"/>
            </a:xfrm>
            <a:prstGeom prst="rect">
              <a:avLst/>
            </a:prstGeom>
            <a:solidFill>
              <a:schemeClr val="accent1"/>
            </a:solidFill>
          </p:spPr>
          <p:txBody>
            <a:bodyPr wrap="square" rtlCol="0">
              <a:spAutoFit/>
            </a:bodyPr>
            <a:lstStyle/>
            <a:p>
              <a:pPr algn="ctr"/>
              <a:r>
                <a:rPr lang="es-CO" dirty="0"/>
                <a:t>Subclase</a:t>
              </a:r>
            </a:p>
          </p:txBody>
        </p:sp>
        <p:cxnSp>
          <p:nvCxnSpPr>
            <p:cNvPr id="14" name="13 Conector recto de flecha"/>
            <p:cNvCxnSpPr>
              <a:stCxn id="13" idx="1"/>
            </p:cNvCxnSpPr>
            <p:nvPr/>
          </p:nvCxnSpPr>
          <p:spPr>
            <a:xfrm flipH="1">
              <a:off x="6228184" y="5985469"/>
              <a:ext cx="116451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2207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rot="10800000" flipH="1" flipV="1">
            <a:off x="755576" y="2060848"/>
            <a:ext cx="8208912" cy="316835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lgn="just">
              <a:buFont typeface="Arial" pitchFamily="34" charset="0"/>
              <a:buChar char="•"/>
            </a:pPr>
            <a:r>
              <a:rPr lang="es-CO" dirty="0">
                <a:latin typeface="Georgia" pitchFamily="18" charset="0"/>
              </a:rPr>
              <a:t>Se heredan todos los miembros (atributos y métodos): aunque sólo son accesibles los declarados </a:t>
            </a:r>
            <a:r>
              <a:rPr lang="es-CO" dirty="0" err="1">
                <a:latin typeface="Georgia" pitchFamily="18" charset="0"/>
              </a:rPr>
              <a:t>public</a:t>
            </a:r>
            <a:r>
              <a:rPr lang="es-CO" dirty="0">
                <a:latin typeface="Georgia" pitchFamily="18" charset="0"/>
              </a:rPr>
              <a:t> o </a:t>
            </a:r>
            <a:r>
              <a:rPr lang="es-CO" dirty="0" err="1">
                <a:latin typeface="Georgia" pitchFamily="18" charset="0"/>
              </a:rPr>
              <a:t>protected</a:t>
            </a:r>
            <a:r>
              <a:rPr lang="es-CO" dirty="0">
                <a:latin typeface="Georgia" pitchFamily="18" charset="0"/>
              </a:rPr>
              <a:t> ( no los </a:t>
            </a:r>
            <a:r>
              <a:rPr lang="es-CO" dirty="0" err="1">
                <a:latin typeface="Georgia" pitchFamily="18" charset="0"/>
              </a:rPr>
              <a:t>private</a:t>
            </a:r>
            <a:r>
              <a:rPr lang="es-CO" dirty="0">
                <a:latin typeface="Georgia" pitchFamily="18" charset="0"/>
              </a:rPr>
              <a:t>),</a:t>
            </a:r>
          </a:p>
          <a:p>
            <a:pPr marL="342900" indent="-342900" algn="just">
              <a:buFont typeface="Arial" pitchFamily="34" charset="0"/>
              <a:buChar char="•"/>
            </a:pPr>
            <a:endParaRPr lang="es-CO" dirty="0">
              <a:latin typeface="Georgia" pitchFamily="18" charset="0"/>
            </a:endParaRPr>
          </a:p>
          <a:p>
            <a:pPr marL="342900" indent="-342900" algn="just">
              <a:buFont typeface="Arial" pitchFamily="34" charset="0"/>
              <a:buChar char="•"/>
            </a:pPr>
            <a:r>
              <a:rPr lang="es-CO" dirty="0">
                <a:latin typeface="Georgia" pitchFamily="18" charset="0"/>
              </a:rPr>
              <a:t>El mecanismo de herencia permite definir nuevas clases partiendo de otras ya  existentes. </a:t>
            </a:r>
          </a:p>
          <a:p>
            <a:pPr algn="just"/>
            <a:endParaRPr lang="es-CO" dirty="0">
              <a:latin typeface="Georgia" pitchFamily="18" charset="0"/>
            </a:endParaRPr>
          </a:p>
          <a:p>
            <a:pPr marL="342900" indent="-342900" algn="just">
              <a:buFont typeface="Arial" pitchFamily="34" charset="0"/>
              <a:buChar char="•"/>
            </a:pPr>
            <a:r>
              <a:rPr lang="es-CO" dirty="0">
                <a:latin typeface="Georgia" pitchFamily="18" charset="0"/>
              </a:rPr>
              <a:t>Las clases que  derivan  de otras heredan automáticamente todo su  comportamiento, pero además pueden introducir características particulares propias que  las diferencian</a:t>
            </a:r>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HERENCIA</a:t>
            </a:r>
          </a:p>
        </p:txBody>
      </p:sp>
    </p:spTree>
    <p:extLst>
      <p:ext uri="{BB962C8B-B14F-4D97-AF65-F5344CB8AC3E}">
        <p14:creationId xmlns:p14="http://schemas.microsoft.com/office/powerpoint/2010/main" val="1826869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DIAGRAMA DE CLASES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301431" y="1556792"/>
            <a:ext cx="4486593" cy="4247317"/>
          </a:xfrm>
          <a:prstGeom prst="rect">
            <a:avLst/>
          </a:prstGeom>
          <a:noFill/>
        </p:spPr>
        <p:txBody>
          <a:bodyPr wrap="square" rtlCol="0">
            <a:spAutoFit/>
          </a:bodyPr>
          <a:lstStyle/>
          <a:p>
            <a:pPr marL="342900" indent="-342900" algn="just">
              <a:lnSpc>
                <a:spcPct val="150000"/>
              </a:lnSpc>
              <a:buFont typeface="Wingdings" pitchFamily="2" charset="2"/>
              <a:buChar char="Ø"/>
            </a:pPr>
            <a:r>
              <a:rPr lang="es-ES" sz="2000" dirty="0"/>
              <a:t>Los diagramas de clase describen los tipos de objetos de un sistema, así como los distintos tipos de relaciones que pueden existir entre ellos.</a:t>
            </a:r>
          </a:p>
          <a:p>
            <a:pPr algn="just">
              <a:lnSpc>
                <a:spcPct val="150000"/>
              </a:lnSpc>
            </a:pPr>
            <a:endParaRPr lang="es-ES" sz="2000" dirty="0"/>
          </a:p>
          <a:p>
            <a:pPr marL="342900" indent="-342900" algn="just">
              <a:lnSpc>
                <a:spcPct val="150000"/>
              </a:lnSpc>
              <a:buFont typeface="Wingdings" pitchFamily="2" charset="2"/>
              <a:buChar char="Ø"/>
            </a:pPr>
            <a:r>
              <a:rPr lang="es-ES" sz="2000" dirty="0"/>
              <a:t> Los diagramas de clase se convierten así en la técnica más potente para el modelado conceptual de un sistema software</a:t>
            </a:r>
          </a:p>
        </p:txBody>
      </p:sp>
      <p:pic>
        <p:nvPicPr>
          <p:cNvPr id="4" name="Imagen 3"/>
          <p:cNvPicPr>
            <a:picLocks noChangeAspect="1"/>
          </p:cNvPicPr>
          <p:nvPr/>
        </p:nvPicPr>
        <p:blipFill rotWithShape="1">
          <a:blip r:embed="rId3"/>
          <a:srcRect l="41731" t="30813" r="13382" b="11110"/>
          <a:stretch/>
        </p:blipFill>
        <p:spPr>
          <a:xfrm>
            <a:off x="4788024" y="1556792"/>
            <a:ext cx="4104456" cy="3888432"/>
          </a:xfrm>
          <a:prstGeom prst="rect">
            <a:avLst/>
          </a:prstGeom>
        </p:spPr>
      </p:pic>
    </p:spTree>
    <p:extLst>
      <p:ext uri="{BB962C8B-B14F-4D97-AF65-F5344CB8AC3E}">
        <p14:creationId xmlns:p14="http://schemas.microsoft.com/office/powerpoint/2010/main" val="718707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DEFINICIÓN DE CLASES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http://www.codecompiling.net/files/slides/UML_clase_04_UML_clases.pdf</a:t>
            </a:r>
            <a:endParaRPr lang="es-ES" sz="1000" dirty="0"/>
          </a:p>
        </p:txBody>
      </p:sp>
      <p:pic>
        <p:nvPicPr>
          <p:cNvPr id="5" name="Imagen 4"/>
          <p:cNvPicPr>
            <a:picLocks noChangeAspect="1"/>
          </p:cNvPicPr>
          <p:nvPr/>
        </p:nvPicPr>
        <p:blipFill rotWithShape="1">
          <a:blip r:embed="rId3"/>
          <a:srcRect l="11610" t="19484" r="12791" b="8657"/>
          <a:stretch/>
        </p:blipFill>
        <p:spPr>
          <a:xfrm>
            <a:off x="910868" y="1526925"/>
            <a:ext cx="7701897" cy="4392488"/>
          </a:xfrm>
          <a:prstGeom prst="rect">
            <a:avLst/>
          </a:prstGeom>
        </p:spPr>
      </p:pic>
    </p:spTree>
    <p:extLst>
      <p:ext uri="{BB962C8B-B14F-4D97-AF65-F5344CB8AC3E}">
        <p14:creationId xmlns:p14="http://schemas.microsoft.com/office/powerpoint/2010/main" val="3390738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DEFINICIÓN DE CLASES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http://www.codecompiling.net/files/slides/UML_clase_04_UML_clases.pdf</a:t>
            </a:r>
            <a:endParaRPr lang="es-ES" sz="1000" dirty="0"/>
          </a:p>
        </p:txBody>
      </p:sp>
      <p:pic>
        <p:nvPicPr>
          <p:cNvPr id="3" name="Imagen 2"/>
          <p:cNvPicPr>
            <a:picLocks noChangeAspect="1"/>
          </p:cNvPicPr>
          <p:nvPr/>
        </p:nvPicPr>
        <p:blipFill rotWithShape="1">
          <a:blip r:embed="rId3"/>
          <a:srcRect l="22850" t="22333" r="24309" b="24493"/>
          <a:stretch/>
        </p:blipFill>
        <p:spPr>
          <a:xfrm>
            <a:off x="809261" y="1412776"/>
            <a:ext cx="7632848" cy="4608512"/>
          </a:xfrm>
          <a:prstGeom prst="rect">
            <a:avLst/>
          </a:prstGeom>
        </p:spPr>
      </p:pic>
    </p:spTree>
    <p:extLst>
      <p:ext uri="{BB962C8B-B14F-4D97-AF65-F5344CB8AC3E}">
        <p14:creationId xmlns:p14="http://schemas.microsoft.com/office/powerpoint/2010/main" val="1881535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DEFINICIÓN DE CLASES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http://www.codecompiling.net/files/slides/UML_clase_04_UML_clases.pdf</a:t>
            </a:r>
            <a:endParaRPr lang="es-ES" sz="1000" dirty="0"/>
          </a:p>
        </p:txBody>
      </p:sp>
      <p:pic>
        <p:nvPicPr>
          <p:cNvPr id="4" name="Imagen 3"/>
          <p:cNvPicPr>
            <a:picLocks noChangeAspect="1"/>
          </p:cNvPicPr>
          <p:nvPr/>
        </p:nvPicPr>
        <p:blipFill rotWithShape="1">
          <a:blip r:embed="rId3"/>
          <a:srcRect l="12791" t="22438" r="13382" b="15547"/>
          <a:stretch/>
        </p:blipFill>
        <p:spPr>
          <a:xfrm>
            <a:off x="611560" y="1556792"/>
            <a:ext cx="8286635" cy="4176464"/>
          </a:xfrm>
          <a:prstGeom prst="rect">
            <a:avLst/>
          </a:prstGeom>
        </p:spPr>
      </p:pic>
    </p:spTree>
    <p:extLst>
      <p:ext uri="{BB962C8B-B14F-4D97-AF65-F5344CB8AC3E}">
        <p14:creationId xmlns:p14="http://schemas.microsoft.com/office/powerpoint/2010/main" val="2390959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657" t="27239" r="20387" b="8022"/>
          <a:stretch/>
        </p:blipFill>
        <p:spPr bwMode="auto">
          <a:xfrm>
            <a:off x="827584" y="1124744"/>
            <a:ext cx="7848872" cy="502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349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237" t="28358" r="20701" b="9142"/>
          <a:stretch/>
        </p:blipFill>
        <p:spPr bwMode="auto">
          <a:xfrm>
            <a:off x="899592" y="1196752"/>
            <a:ext cx="7632848" cy="4788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2886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692696"/>
            <a:ext cx="7436265" cy="1143000"/>
          </a:xfrm>
        </p:spPr>
        <p:txBody>
          <a:bodyPr>
            <a:noAutofit/>
          </a:bodyPr>
          <a:lstStyle/>
          <a:p>
            <a:pPr>
              <a:spcBef>
                <a:spcPct val="20000"/>
              </a:spcBef>
            </a:pPr>
            <a:r>
              <a:rPr lang="es-CO" sz="3200" dirty="0">
                <a:latin typeface="Berlin Sans FB" pitchFamily="34" charset="0"/>
                <a:ea typeface="+mn-ea"/>
                <a:cs typeface="+mn-cs"/>
              </a:rPr>
              <a:t>Técnicas para levantamiento de información </a:t>
            </a:r>
          </a:p>
        </p:txBody>
      </p:sp>
      <p:sp>
        <p:nvSpPr>
          <p:cNvPr id="4" name="CuadroTexto 3"/>
          <p:cNvSpPr txBox="1"/>
          <p:nvPr/>
        </p:nvSpPr>
        <p:spPr>
          <a:xfrm>
            <a:off x="827584" y="1854277"/>
            <a:ext cx="7776864" cy="4247317"/>
          </a:xfrm>
          <a:prstGeom prst="rect">
            <a:avLst/>
          </a:prstGeom>
          <a:noFill/>
        </p:spPr>
        <p:txBody>
          <a:bodyPr wrap="square" rtlCol="0">
            <a:spAutoFit/>
          </a:bodyPr>
          <a:lstStyle/>
          <a:p>
            <a:r>
              <a:rPr lang="es-MX" b="1" dirty="0"/>
              <a:t>Entrevistas</a:t>
            </a:r>
          </a:p>
          <a:p>
            <a:endParaRPr lang="es-MX" b="1" dirty="0"/>
          </a:p>
          <a:p>
            <a:pPr algn="just"/>
            <a:r>
              <a:rPr lang="es-MX" dirty="0">
                <a:latin typeface="Arial" panose="020B0604020202020204" pitchFamily="34" charset="0"/>
                <a:cs typeface="Arial" panose="020B0604020202020204" pitchFamily="34" charset="0"/>
              </a:rPr>
              <a:t>Éstas son una de las que se usan de manera más frecuente cuando</a:t>
            </a:r>
          </a:p>
          <a:p>
            <a:pPr algn="just"/>
            <a:r>
              <a:rPr lang="es-MX" dirty="0">
                <a:latin typeface="Arial" panose="020B0604020202020204" pitchFamily="34" charset="0"/>
                <a:cs typeface="Arial" panose="020B0604020202020204" pitchFamily="34" charset="0"/>
              </a:rPr>
              <a:t>se trata de levantar requerimientos. En las entrevistas, el equipo de la ingeniería de requerimientos hace preguntas a los </a:t>
            </a:r>
            <a:r>
              <a:rPr lang="es-MX" dirty="0" err="1">
                <a:latin typeface="Arial" panose="020B0604020202020204" pitchFamily="34" charset="0"/>
                <a:cs typeface="Arial" panose="020B0604020202020204" pitchFamily="34" charset="0"/>
              </a:rPr>
              <a:t>stakeholders</a:t>
            </a:r>
            <a:r>
              <a:rPr lang="es-MX" dirty="0">
                <a:latin typeface="Arial" panose="020B0604020202020204" pitchFamily="34" charset="0"/>
                <a:cs typeface="Arial" panose="020B0604020202020204" pitchFamily="34" charset="0"/>
              </a:rPr>
              <a:t> sobre el sistema que utilizan y sobre el sistema a desarrollar. Los requerimientos provienen de las respuestas a estas preguntas. Las entrevistas pueden ser de dos tipos: </a:t>
            </a:r>
          </a:p>
          <a:p>
            <a:pPr algn="just"/>
            <a:endParaRPr lang="es-MX" dirty="0">
              <a:latin typeface="Arial" panose="020B0604020202020204" pitchFamily="34" charset="0"/>
              <a:cs typeface="Arial" panose="020B0604020202020204" pitchFamily="34" charset="0"/>
            </a:endParaRPr>
          </a:p>
          <a:p>
            <a:pPr algn="just"/>
            <a:r>
              <a:rPr lang="es-MX" dirty="0">
                <a:latin typeface="Arial" panose="020B0604020202020204" pitchFamily="34" charset="0"/>
                <a:cs typeface="Arial" panose="020B0604020202020204" pitchFamily="34" charset="0"/>
              </a:rPr>
              <a:t>a.) Cerradas: En estas los </a:t>
            </a:r>
            <a:r>
              <a:rPr lang="es-MX" dirty="0" err="1">
                <a:latin typeface="Arial" panose="020B0604020202020204" pitchFamily="34" charset="0"/>
                <a:cs typeface="Arial" panose="020B0604020202020204" pitchFamily="34" charset="0"/>
              </a:rPr>
              <a:t>stakeholders</a:t>
            </a:r>
            <a:r>
              <a:rPr lang="es-MX" dirty="0">
                <a:latin typeface="Arial" panose="020B0604020202020204" pitchFamily="34" charset="0"/>
                <a:cs typeface="Arial" panose="020B0604020202020204" pitchFamily="34" charset="0"/>
              </a:rPr>
              <a:t> responden a un conjunto predefinido de preguntas.</a:t>
            </a:r>
          </a:p>
          <a:p>
            <a:pPr algn="just"/>
            <a:endParaRPr lang="es-MX" dirty="0">
              <a:latin typeface="Arial" panose="020B0604020202020204" pitchFamily="34" charset="0"/>
              <a:cs typeface="Arial" panose="020B0604020202020204" pitchFamily="34" charset="0"/>
            </a:endParaRPr>
          </a:p>
          <a:p>
            <a:pPr algn="just"/>
            <a:r>
              <a:rPr lang="es-MX" dirty="0">
                <a:latin typeface="Arial" panose="020B0604020202020204" pitchFamily="34" charset="0"/>
                <a:cs typeface="Arial" panose="020B0604020202020204" pitchFamily="34" charset="0"/>
              </a:rPr>
              <a:t>b.) Abiertas: En éstas no existe un programa definido. El equipo examina una serie de cuestiones con los </a:t>
            </a:r>
            <a:r>
              <a:rPr lang="es-MX" dirty="0" err="1">
                <a:latin typeface="Arial" panose="020B0604020202020204" pitchFamily="34" charset="0"/>
                <a:cs typeface="Arial" panose="020B0604020202020204" pitchFamily="34" charset="0"/>
              </a:rPr>
              <a:t>stakeholders</a:t>
            </a:r>
            <a:r>
              <a:rPr lang="es-MX" dirty="0">
                <a:latin typeface="Arial" panose="020B0604020202020204" pitchFamily="34" charset="0"/>
                <a:cs typeface="Arial" panose="020B0604020202020204" pitchFamily="34" charset="0"/>
              </a:rPr>
              <a:t> del sistema y, por lo tanto, desarrolla una mejor comprensión de sus necesidades.</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05886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Imagen 2"/>
          <p:cNvPicPr>
            <a:picLocks noChangeAspect="1"/>
          </p:cNvPicPr>
          <p:nvPr/>
        </p:nvPicPr>
        <p:blipFill rotWithShape="1">
          <a:blip r:embed="rId3"/>
          <a:srcRect l="30509" t="15749" r="15154" b="47830"/>
          <a:stretch/>
        </p:blipFill>
        <p:spPr>
          <a:xfrm>
            <a:off x="539552" y="1556792"/>
            <a:ext cx="6624736" cy="2664296"/>
          </a:xfrm>
          <a:prstGeom prst="rect">
            <a:avLst/>
          </a:prstGeom>
        </p:spPr>
      </p:pic>
    </p:spTree>
    <p:extLst>
      <p:ext uri="{BB962C8B-B14F-4D97-AF65-F5344CB8AC3E}">
        <p14:creationId xmlns:p14="http://schemas.microsoft.com/office/powerpoint/2010/main" val="2470920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846" t="7402" r="13568" b="11782"/>
          <a:stretch/>
        </p:blipFill>
        <p:spPr bwMode="auto">
          <a:xfrm>
            <a:off x="904916" y="1340768"/>
            <a:ext cx="7560840" cy="473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2703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636" t="22574" r="15457" b="23322"/>
          <a:stretch/>
        </p:blipFill>
        <p:spPr bwMode="auto">
          <a:xfrm>
            <a:off x="611560" y="1672208"/>
            <a:ext cx="8136904" cy="3957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638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06" y="1412776"/>
            <a:ext cx="8128679" cy="4551097"/>
          </a:xfrm>
          <a:prstGeom prst="rect">
            <a:avLst/>
          </a:prstGeom>
        </p:spPr>
      </p:pic>
    </p:spTree>
    <p:extLst>
      <p:ext uri="{BB962C8B-B14F-4D97-AF65-F5344CB8AC3E}">
        <p14:creationId xmlns:p14="http://schemas.microsoft.com/office/powerpoint/2010/main" val="11862992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4" name="Imagen 3"/>
          <p:cNvPicPr>
            <a:picLocks noChangeAspect="1"/>
          </p:cNvPicPr>
          <p:nvPr/>
        </p:nvPicPr>
        <p:blipFill rotWithShape="1">
          <a:blip r:embed="rId3"/>
          <a:srcRect l="50888" t="36219" r="15154" b="24406"/>
          <a:stretch/>
        </p:blipFill>
        <p:spPr>
          <a:xfrm>
            <a:off x="1475656" y="1355442"/>
            <a:ext cx="6552728" cy="4773858"/>
          </a:xfrm>
          <a:prstGeom prst="rect">
            <a:avLst/>
          </a:prstGeom>
        </p:spPr>
      </p:pic>
    </p:spTree>
    <p:extLst>
      <p:ext uri="{BB962C8B-B14F-4D97-AF65-F5344CB8AC3E}">
        <p14:creationId xmlns:p14="http://schemas.microsoft.com/office/powerpoint/2010/main" val="286916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ELEMENTOS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3" name="Imagen 2"/>
          <p:cNvPicPr>
            <a:picLocks noChangeAspect="1"/>
          </p:cNvPicPr>
          <p:nvPr/>
        </p:nvPicPr>
        <p:blipFill rotWithShape="1">
          <a:blip r:embed="rId3"/>
          <a:srcRect l="35645" t="17719" r="21634" b="61610"/>
          <a:stretch/>
        </p:blipFill>
        <p:spPr>
          <a:xfrm>
            <a:off x="755576" y="1628800"/>
            <a:ext cx="8184911" cy="2376264"/>
          </a:xfrm>
          <a:prstGeom prst="rect">
            <a:avLst/>
          </a:prstGeom>
        </p:spPr>
      </p:pic>
    </p:spTree>
    <p:extLst>
      <p:ext uri="{BB962C8B-B14F-4D97-AF65-F5344CB8AC3E}">
        <p14:creationId xmlns:p14="http://schemas.microsoft.com/office/powerpoint/2010/main" val="524814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5" name="4 CuadroTexto"/>
          <p:cNvSpPr txBox="1"/>
          <p:nvPr/>
        </p:nvSpPr>
        <p:spPr>
          <a:xfrm>
            <a:off x="611560" y="1196825"/>
            <a:ext cx="7704856" cy="967957"/>
          </a:xfrm>
          <a:prstGeom prst="rect">
            <a:avLst/>
          </a:prstGeom>
          <a:noFill/>
        </p:spPr>
        <p:txBody>
          <a:bodyPr wrap="square" rtlCol="0">
            <a:spAutoFit/>
          </a:bodyPr>
          <a:lstStyle/>
          <a:p>
            <a:pPr marL="285750" indent="-285750">
              <a:lnSpc>
                <a:spcPct val="150000"/>
              </a:lnSpc>
              <a:buFont typeface="Wingdings" pitchFamily="2" charset="2"/>
              <a:buChar char="Ø"/>
            </a:pPr>
            <a:r>
              <a:rPr lang="es-ES" sz="2000" dirty="0"/>
              <a:t>Representan relaciones estructurales entre las clases (la forma en que están relacionadas entre si las clases)</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000" t="46595" r="32500" b="35681"/>
          <a:stretch/>
        </p:blipFill>
        <p:spPr bwMode="auto">
          <a:xfrm>
            <a:off x="4806942" y="2164782"/>
            <a:ext cx="3653490" cy="112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Imagen 2"/>
          <p:cNvPicPr>
            <a:picLocks noChangeAspect="1"/>
          </p:cNvPicPr>
          <p:nvPr/>
        </p:nvPicPr>
        <p:blipFill rotWithShape="1">
          <a:blip r:embed="rId4"/>
          <a:srcRect l="28147" t="38188" r="15154" b="24406"/>
          <a:stretch/>
        </p:blipFill>
        <p:spPr>
          <a:xfrm>
            <a:off x="755576" y="3383594"/>
            <a:ext cx="6845564" cy="2709702"/>
          </a:xfrm>
          <a:prstGeom prst="rect">
            <a:avLst/>
          </a:prstGeom>
        </p:spPr>
      </p:pic>
    </p:spTree>
    <p:extLst>
      <p:ext uri="{BB962C8B-B14F-4D97-AF65-F5344CB8AC3E}">
        <p14:creationId xmlns:p14="http://schemas.microsoft.com/office/powerpoint/2010/main" val="4241216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5" name="4 CuadroTexto"/>
          <p:cNvSpPr txBox="1"/>
          <p:nvPr/>
        </p:nvSpPr>
        <p:spPr>
          <a:xfrm>
            <a:off x="611560" y="1196825"/>
            <a:ext cx="7704856" cy="967957"/>
          </a:xfrm>
          <a:prstGeom prst="rect">
            <a:avLst/>
          </a:prstGeom>
          <a:noFill/>
        </p:spPr>
        <p:txBody>
          <a:bodyPr wrap="square" rtlCol="0">
            <a:spAutoFit/>
          </a:bodyPr>
          <a:lstStyle/>
          <a:p>
            <a:pPr marL="285750" indent="-285750">
              <a:lnSpc>
                <a:spcPct val="150000"/>
              </a:lnSpc>
              <a:buFont typeface="Wingdings" pitchFamily="2" charset="2"/>
              <a:buChar char="Ø"/>
            </a:pPr>
            <a:r>
              <a:rPr lang="es-ES" sz="2000" dirty="0"/>
              <a:t>Representan relaciones estructurales entre las clases (la forma en que están relacionadas entre si las clases)</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000" t="46595" r="32500" b="35681"/>
          <a:stretch/>
        </p:blipFill>
        <p:spPr bwMode="auto">
          <a:xfrm>
            <a:off x="4806942" y="2164782"/>
            <a:ext cx="3653490" cy="112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Imagen 2"/>
          <p:cNvPicPr>
            <a:picLocks noChangeAspect="1"/>
          </p:cNvPicPr>
          <p:nvPr/>
        </p:nvPicPr>
        <p:blipFill rotWithShape="1">
          <a:blip r:embed="rId4"/>
          <a:srcRect l="28147" t="38188" r="15154" b="24406"/>
          <a:stretch/>
        </p:blipFill>
        <p:spPr>
          <a:xfrm>
            <a:off x="755576" y="3383594"/>
            <a:ext cx="6845564" cy="2709702"/>
          </a:xfrm>
          <a:prstGeom prst="rect">
            <a:avLst/>
          </a:prstGeom>
        </p:spPr>
      </p:pic>
    </p:spTree>
    <p:extLst>
      <p:ext uri="{BB962C8B-B14F-4D97-AF65-F5344CB8AC3E}">
        <p14:creationId xmlns:p14="http://schemas.microsoft.com/office/powerpoint/2010/main" val="3121516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38" t="14100" r="26156" b="33023"/>
          <a:stretch/>
        </p:blipFill>
        <p:spPr bwMode="auto">
          <a:xfrm>
            <a:off x="1155255" y="1484784"/>
            <a:ext cx="7272808"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231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731" t="8955" r="22275" b="34958"/>
          <a:stretch/>
        </p:blipFill>
        <p:spPr bwMode="auto">
          <a:xfrm>
            <a:off x="1403648" y="1559811"/>
            <a:ext cx="6765127" cy="410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848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1640" y="692696"/>
            <a:ext cx="7436265" cy="1143000"/>
          </a:xfrm>
        </p:spPr>
        <p:txBody>
          <a:bodyPr>
            <a:noAutofit/>
          </a:bodyPr>
          <a:lstStyle/>
          <a:p>
            <a:pPr>
              <a:spcBef>
                <a:spcPct val="20000"/>
              </a:spcBef>
            </a:pPr>
            <a:r>
              <a:rPr lang="es-CO" sz="3200" dirty="0">
                <a:latin typeface="Berlin Sans FB" pitchFamily="34" charset="0"/>
                <a:ea typeface="+mn-ea"/>
                <a:cs typeface="+mn-cs"/>
              </a:rPr>
              <a:t>Técnicas para levantamiento de información </a:t>
            </a:r>
          </a:p>
        </p:txBody>
      </p:sp>
      <p:sp>
        <p:nvSpPr>
          <p:cNvPr id="4" name="CuadroTexto 3"/>
          <p:cNvSpPr txBox="1"/>
          <p:nvPr/>
        </p:nvSpPr>
        <p:spPr>
          <a:xfrm>
            <a:off x="827584" y="1854277"/>
            <a:ext cx="7776864" cy="2862322"/>
          </a:xfrm>
          <a:prstGeom prst="rect">
            <a:avLst/>
          </a:prstGeom>
          <a:noFill/>
        </p:spPr>
        <p:txBody>
          <a:bodyPr wrap="square" rtlCol="0">
            <a:spAutoFit/>
          </a:bodyPr>
          <a:lstStyle/>
          <a:p>
            <a:pPr algn="just"/>
            <a:r>
              <a:rPr lang="es-MX" b="1" dirty="0"/>
              <a:t>LA ETNOGRAFÍA :</a:t>
            </a:r>
          </a:p>
          <a:p>
            <a:pPr algn="just"/>
            <a:endParaRPr lang="es-MX" b="1" dirty="0"/>
          </a:p>
          <a:p>
            <a:pPr algn="just"/>
            <a:r>
              <a:rPr lang="es-MX" dirty="0">
                <a:latin typeface="Arial" panose="020B0604020202020204" pitchFamily="34" charset="0"/>
                <a:cs typeface="Arial" panose="020B0604020202020204" pitchFamily="34" charset="0"/>
              </a:rPr>
              <a:t>Es una técnica de observación que se puede utilizar para entender los requerimientos sociales y organizacionales. Un analista se sumerge en el entorno laboral donde se utilizará el sistema, observa el trabajo diario y anota las tareas reales en las que los participantes están involucrados.</a:t>
            </a:r>
          </a:p>
          <a:p>
            <a:pPr algn="just"/>
            <a:r>
              <a:rPr lang="es-MX" dirty="0">
                <a:latin typeface="Arial" panose="020B0604020202020204" pitchFamily="34" charset="0"/>
                <a:cs typeface="Arial" panose="020B0604020202020204" pitchFamily="34" charset="0"/>
              </a:rPr>
              <a:t>Los grupos de trabajo generalmente son de composición interdisciplinaria. El punto focal de las etnografías debe incluir un aprendizaje intensivo del lenguaje y la cultura, estudio exhaustivo del dominio y área, y la recopilación histórica. Se basa en la observación y las entrevistas.</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62938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731" t="62057" r="22275" b="8416"/>
          <a:stretch/>
        </p:blipFill>
        <p:spPr bwMode="auto">
          <a:xfrm>
            <a:off x="793309" y="1916832"/>
            <a:ext cx="7668159"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8943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971" t="46642" r="20386" b="15112"/>
          <a:stretch/>
        </p:blipFill>
        <p:spPr bwMode="auto">
          <a:xfrm>
            <a:off x="322223" y="1988840"/>
            <a:ext cx="853558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4522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91" t="27238" r="21540" b="8416"/>
          <a:stretch/>
        </p:blipFill>
        <p:spPr bwMode="auto">
          <a:xfrm>
            <a:off x="1043608" y="1268760"/>
            <a:ext cx="7416824" cy="4706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53995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972" t="28171" r="19442" b="55095"/>
          <a:stretch/>
        </p:blipFill>
        <p:spPr bwMode="auto">
          <a:xfrm>
            <a:off x="932185" y="1340768"/>
            <a:ext cx="7492621"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s://users.dcc.uchile.cl/~psalinas/uml/img/modelo/edependenci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636912"/>
            <a:ext cx="6622508" cy="14325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pendencia UM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3" y="4242420"/>
            <a:ext cx="5869249" cy="84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494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347864" y="541491"/>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MULTIPLICIDAD DE  ASOCIACIONES</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52" t="30854" r="24224" b="16791"/>
          <a:stretch/>
        </p:blipFill>
        <p:spPr bwMode="auto">
          <a:xfrm>
            <a:off x="1115616" y="1725013"/>
            <a:ext cx="7063225" cy="4249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9736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a:t>
            </a:r>
          </a:p>
        </p:txBody>
      </p:sp>
      <p:sp>
        <p:nvSpPr>
          <p:cNvPr id="11" name="10 CuadroTexto"/>
          <p:cNvSpPr txBox="1"/>
          <p:nvPr/>
        </p:nvSpPr>
        <p:spPr>
          <a:xfrm>
            <a:off x="467544" y="1556792"/>
            <a:ext cx="8208912" cy="3970318"/>
          </a:xfrm>
          <a:prstGeom prst="rect">
            <a:avLst/>
          </a:prstGeom>
          <a:noFill/>
        </p:spPr>
        <p:txBody>
          <a:bodyPr wrap="square" rtlCol="0">
            <a:spAutoFit/>
          </a:bodyPr>
          <a:lstStyle/>
          <a:p>
            <a:pPr algn="just"/>
            <a:r>
              <a:rPr lang="es-ES" dirty="0" err="1"/>
              <a:t>Servientrega</a:t>
            </a:r>
            <a:r>
              <a:rPr lang="es-ES" dirty="0"/>
              <a:t> es la compañía más grande del mundo en distribución de paquetería por aire y tierra, requiere la implementación de Sistemas de Información en la recolección de  productos o envíos  de los cuáles se debe registrar (número del producto,  tipo de producto, ciudad de origen, ciudad destino,  tiempo de entrega,  peso, largo, ancho y valor declarado)  es necesario hacer el seguimiento de los mismos hasta su posterior entrega. </a:t>
            </a:r>
          </a:p>
          <a:p>
            <a:pPr algn="just"/>
            <a:r>
              <a:rPr lang="es-ES" dirty="0"/>
              <a:t>Es importante resaltar que los productos tienen  una forma de pago las cuales  contemplan (id pago, tipo de pago (efectivo, tarjeta de crédito, </a:t>
            </a:r>
            <a:r>
              <a:rPr lang="es-ES" dirty="0" err="1"/>
              <a:t>credicontado</a:t>
            </a:r>
            <a:r>
              <a:rPr lang="es-ES" dirty="0"/>
              <a:t>, prepago), a su vez también tienen un medio de transporte que se debe identificar (id_ transporte y nombre del transporte (fluvial, terrestre, marítimo, aéreo, </a:t>
            </a:r>
            <a:r>
              <a:rPr lang="es-ES" dirty="0" err="1"/>
              <a:t>multimodo</a:t>
            </a:r>
            <a:r>
              <a:rPr lang="es-ES" dirty="0"/>
              <a:t>).</a:t>
            </a:r>
          </a:p>
          <a:p>
            <a:pPr algn="just"/>
            <a:r>
              <a:rPr lang="es-ES" dirty="0"/>
              <a:t>Por medio de un computador portátil,  los empleados de </a:t>
            </a:r>
            <a:r>
              <a:rPr lang="es-ES" dirty="0" err="1"/>
              <a:t>Servientrega</a:t>
            </a:r>
            <a:r>
              <a:rPr lang="es-ES" dirty="0"/>
              <a:t> necesitan registrar automáticamente toda la información necesaria del cliente (cedula, nombre, apellidos, dirección, celular, ciudad y departamento) estas últimas  se identifican por un código y nombre. </a:t>
            </a:r>
          </a:p>
        </p:txBody>
      </p:sp>
    </p:spTree>
    <p:extLst>
      <p:ext uri="{BB962C8B-B14F-4D97-AF65-F5344CB8AC3E}">
        <p14:creationId xmlns:p14="http://schemas.microsoft.com/office/powerpoint/2010/main" val="544549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a:latin typeface="Berlin Sans FB" pitchFamily="34" charset="0"/>
              </a:rPr>
              <a:t>EJEMPLO</a:t>
            </a:r>
          </a:p>
        </p:txBody>
      </p:sp>
      <p:sp>
        <p:nvSpPr>
          <p:cNvPr id="11" name="10 CuadroTexto"/>
          <p:cNvSpPr txBox="1"/>
          <p:nvPr/>
        </p:nvSpPr>
        <p:spPr>
          <a:xfrm>
            <a:off x="467544" y="1556792"/>
            <a:ext cx="8208912" cy="2585323"/>
          </a:xfrm>
          <a:prstGeom prst="rect">
            <a:avLst/>
          </a:prstGeom>
          <a:noFill/>
        </p:spPr>
        <p:txBody>
          <a:bodyPr wrap="square" rtlCol="0">
            <a:spAutoFit/>
          </a:bodyPr>
          <a:lstStyle/>
          <a:p>
            <a:pPr algn="just"/>
            <a:r>
              <a:rPr lang="es-ES_tradnl" dirty="0"/>
              <a:t>estas últimas  se identifican por un código y nombre. Una vez la información esta diligenciada  se debe enviar a  los computadores principales para su almacenamiento y procesamiento, gracias a esto, quien quiera que envíe un paquete puede acceder al sitio web de </a:t>
            </a:r>
            <a:r>
              <a:rPr lang="es-ES_tradnl" dirty="0" err="1"/>
              <a:t>Servientrega</a:t>
            </a:r>
            <a:r>
              <a:rPr lang="es-ES_tradnl" dirty="0"/>
              <a:t> para rastrearlos, verificar rutas de entrega, calcular costos de envío, determinar tiempo de tránsito y programar la recolección. Es importante indicar que una vez se entregue el paquete se debe diligenciar un formulario de recibido donde se registran los siguientes datos (código de recibido, nombre de quien recibe el paquete, cedula de quien lo recibe, hora de recibido y condiciones del paquete).</a:t>
            </a:r>
            <a:endParaRPr lang="es-ES" dirty="0"/>
          </a:p>
        </p:txBody>
      </p:sp>
    </p:spTree>
    <p:extLst>
      <p:ext uri="{BB962C8B-B14F-4D97-AF65-F5344CB8AC3E}">
        <p14:creationId xmlns:p14="http://schemas.microsoft.com/office/powerpoint/2010/main" val="212512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INTERACCION O DIAGRAMAS DE SECUENCIA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323528" y="1484784"/>
            <a:ext cx="4896544" cy="4486100"/>
          </a:xfrm>
          <a:prstGeom prst="rect">
            <a:avLst/>
          </a:prstGeom>
          <a:noFill/>
        </p:spPr>
        <p:txBody>
          <a:bodyPr wrap="square" rtlCol="0">
            <a:spAutoFit/>
          </a:bodyPr>
          <a:lstStyle/>
          <a:p>
            <a:pPr marL="285750" indent="-285750" algn="just">
              <a:lnSpc>
                <a:spcPct val="150000"/>
              </a:lnSpc>
              <a:buFont typeface="Wingdings" pitchFamily="2" charset="2"/>
              <a:buChar char="Ø"/>
            </a:pPr>
            <a:r>
              <a:rPr lang="es-ES" sz="1600" dirty="0"/>
              <a:t>Muestra una interacción ordenada según la secuencia temporal de eventos.</a:t>
            </a:r>
          </a:p>
          <a:p>
            <a:pPr marL="285750" indent="-285750" algn="just">
              <a:lnSpc>
                <a:spcPct val="150000"/>
              </a:lnSpc>
              <a:buFont typeface="Wingdings" pitchFamily="2" charset="2"/>
              <a:buChar char="Ø"/>
            </a:pPr>
            <a:r>
              <a:rPr lang="es-ES" sz="1600" dirty="0"/>
              <a:t>Muestra los objetos participantes en la interacción y los mensajes que intercambian ordenados según su secuencia en el tiempo.</a:t>
            </a:r>
          </a:p>
          <a:p>
            <a:pPr marL="285750" indent="-285750" algn="just">
              <a:lnSpc>
                <a:spcPct val="150000"/>
              </a:lnSpc>
              <a:buFont typeface="Wingdings" pitchFamily="2" charset="2"/>
              <a:buChar char="Ø"/>
            </a:pPr>
            <a:r>
              <a:rPr lang="es-ES" sz="1600" dirty="0"/>
              <a:t>El eje vertical representa el tiempo.</a:t>
            </a:r>
          </a:p>
          <a:p>
            <a:pPr marL="285750" indent="-285750" algn="just">
              <a:lnSpc>
                <a:spcPct val="150000"/>
              </a:lnSpc>
              <a:buFont typeface="Wingdings" pitchFamily="2" charset="2"/>
              <a:buChar char="Ø"/>
            </a:pPr>
            <a:r>
              <a:rPr lang="es-ES" sz="1600" dirty="0"/>
              <a:t>En el eje horizontal se colocan los objetos y actores participantes en la interacción.</a:t>
            </a:r>
          </a:p>
          <a:p>
            <a:pPr marL="285750" indent="-285750" algn="just">
              <a:lnSpc>
                <a:spcPct val="150000"/>
              </a:lnSpc>
              <a:buFont typeface="Wingdings" pitchFamily="2" charset="2"/>
              <a:buChar char="Ø"/>
            </a:pPr>
            <a:r>
              <a:rPr lang="es-ES" sz="1600" dirty="0"/>
              <a:t>Cada objeto o actor tiene una línea vertical, y los mensajes se representan mediante flechas entre los distintos objetos.</a:t>
            </a:r>
          </a:p>
          <a:p>
            <a:pPr marL="285750" indent="-285750" algn="just">
              <a:lnSpc>
                <a:spcPct val="150000"/>
              </a:lnSpc>
              <a:buFont typeface="Wingdings" pitchFamily="2" charset="2"/>
              <a:buChar char="Ø"/>
            </a:pPr>
            <a:r>
              <a:rPr lang="es-ES" sz="1600" dirty="0"/>
              <a:t>El tiempo fluye de arriba abajo</a:t>
            </a:r>
          </a:p>
        </p:txBody>
      </p:sp>
      <p:pic>
        <p:nvPicPr>
          <p:cNvPr id="1026" name="Picture 2" descr="Transiciones y Activaci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440361"/>
            <a:ext cx="3600904"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2439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INTERACCION O DIAGRAMAS DE SECUENCIA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sp>
        <p:nvSpPr>
          <p:cNvPr id="3" name="2 CuadroTexto"/>
          <p:cNvSpPr txBox="1"/>
          <p:nvPr/>
        </p:nvSpPr>
        <p:spPr>
          <a:xfrm>
            <a:off x="467544" y="1484784"/>
            <a:ext cx="8280920" cy="3785652"/>
          </a:xfrm>
          <a:prstGeom prst="rect">
            <a:avLst/>
          </a:prstGeom>
          <a:noFill/>
        </p:spPr>
        <p:txBody>
          <a:bodyPr wrap="square" rtlCol="0">
            <a:spAutoFit/>
          </a:bodyPr>
          <a:lstStyle/>
          <a:p>
            <a:pPr marL="285750" indent="-285750" algn="just">
              <a:lnSpc>
                <a:spcPct val="150000"/>
              </a:lnSpc>
              <a:buFont typeface="Wingdings" pitchFamily="2" charset="2"/>
              <a:buChar char="Ø"/>
            </a:pPr>
            <a:r>
              <a:rPr lang="es-ES" sz="2000" dirty="0"/>
              <a:t>Los diagramas de secuencia son importantes porque puede dar detalle a los casos de uso, aclarándolos al nivel de mensajes de los objetos existentes.</a:t>
            </a:r>
          </a:p>
          <a:p>
            <a:pPr marL="285750" indent="-285750" algn="just">
              <a:lnSpc>
                <a:spcPct val="150000"/>
              </a:lnSpc>
              <a:buFont typeface="Wingdings" pitchFamily="2" charset="2"/>
              <a:buChar char="Ø"/>
            </a:pPr>
            <a:r>
              <a:rPr lang="es-ES_tradnl" sz="2000" dirty="0"/>
              <a:t>Muestra las interacciones entre los objetos, organizados visualmente en una secuencia temporal.</a:t>
            </a:r>
          </a:p>
          <a:p>
            <a:pPr marL="285750" indent="-285750" algn="just">
              <a:lnSpc>
                <a:spcPct val="150000"/>
              </a:lnSpc>
              <a:buFont typeface="Wingdings" pitchFamily="2" charset="2"/>
              <a:buChar char="Ø"/>
            </a:pPr>
            <a:r>
              <a:rPr lang="es-ES" sz="2000" dirty="0"/>
              <a:t>Un diagrama de secuencia se modela para cada caso de uso.</a:t>
            </a:r>
          </a:p>
          <a:p>
            <a:pPr marL="285750" indent="-285750" algn="just">
              <a:lnSpc>
                <a:spcPct val="150000"/>
              </a:lnSpc>
              <a:buFont typeface="Wingdings" pitchFamily="2" charset="2"/>
              <a:buChar char="Ø"/>
            </a:pPr>
            <a:r>
              <a:rPr lang="es-ES" sz="2000" dirty="0"/>
              <a:t>Se debe examinar la descripción de un caso de uso para determinar qué objetos son necesarios para la implementación del escenario</a:t>
            </a:r>
            <a:endParaRPr lang="es-ES_tradnl" sz="2000" dirty="0"/>
          </a:p>
          <a:p>
            <a:pPr algn="just">
              <a:lnSpc>
                <a:spcPct val="150000"/>
              </a:lnSpc>
            </a:pPr>
            <a:endParaRPr lang="es-ES" sz="2000" dirty="0"/>
          </a:p>
        </p:txBody>
      </p:sp>
    </p:spTree>
    <p:extLst>
      <p:ext uri="{BB962C8B-B14F-4D97-AF65-F5344CB8AC3E}">
        <p14:creationId xmlns:p14="http://schemas.microsoft.com/office/powerpoint/2010/main" val="25321005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280257" y="530405"/>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000" dirty="0">
                <a:latin typeface="Berlin Sans FB" pitchFamily="34" charset="0"/>
              </a:rPr>
              <a:t>INTERACCION O DIAGRAMAS DE SECUENCIA </a:t>
            </a:r>
          </a:p>
        </p:txBody>
      </p:sp>
      <p:sp>
        <p:nvSpPr>
          <p:cNvPr id="2" name="1 CuadroTexto"/>
          <p:cNvSpPr txBox="1"/>
          <p:nvPr/>
        </p:nvSpPr>
        <p:spPr>
          <a:xfrm>
            <a:off x="323528" y="6453336"/>
            <a:ext cx="8280920" cy="246221"/>
          </a:xfrm>
          <a:prstGeom prst="rect">
            <a:avLst/>
          </a:prstGeom>
          <a:noFill/>
        </p:spPr>
        <p:txBody>
          <a:bodyPr wrap="square" rtlCol="0">
            <a:spAutoFit/>
          </a:bodyPr>
          <a:lstStyle/>
          <a:p>
            <a:r>
              <a:rPr lang="es-CO" sz="1000" dirty="0"/>
              <a:t>Fuente: http://datateca.unad.edu.co/contenidos/200609/exeuml/leccin_19_diagrama_de_secuencia.html</a:t>
            </a:r>
            <a:endParaRPr lang="es-ES" sz="1000" dirty="0"/>
          </a:p>
        </p:txBody>
      </p:sp>
      <p:pic>
        <p:nvPicPr>
          <p:cNvPr id="4" name="Imagen 3"/>
          <p:cNvPicPr>
            <a:picLocks noChangeAspect="1"/>
          </p:cNvPicPr>
          <p:nvPr/>
        </p:nvPicPr>
        <p:blipFill rotWithShape="1">
          <a:blip r:embed="rId3"/>
          <a:srcRect l="16926" t="12594" r="13973" b="13579"/>
          <a:stretch/>
        </p:blipFill>
        <p:spPr>
          <a:xfrm>
            <a:off x="724481" y="1268760"/>
            <a:ext cx="7668344" cy="4915605"/>
          </a:xfrm>
          <a:prstGeom prst="rect">
            <a:avLst/>
          </a:prstGeom>
        </p:spPr>
      </p:pic>
    </p:spTree>
    <p:extLst>
      <p:ext uri="{BB962C8B-B14F-4D97-AF65-F5344CB8AC3E}">
        <p14:creationId xmlns:p14="http://schemas.microsoft.com/office/powerpoint/2010/main" val="150953926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11463</TotalTime>
  <Words>8875</Words>
  <Application>Microsoft Office PowerPoint</Application>
  <PresentationFormat>Presentación en pantalla (4:3)</PresentationFormat>
  <Paragraphs>785</Paragraphs>
  <Slides>164</Slides>
  <Notes>135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164</vt:i4>
      </vt:variant>
    </vt:vector>
  </HeadingPairs>
  <TitlesOfParts>
    <vt:vector size="172" baseType="lpstr">
      <vt:lpstr>Arial</vt:lpstr>
      <vt:lpstr>Berlin Sans FB</vt:lpstr>
      <vt:lpstr>Calibri</vt:lpstr>
      <vt:lpstr>Californian FB</vt:lpstr>
      <vt:lpstr>Georgia</vt:lpstr>
      <vt:lpstr>Roboto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Técnicas para levantamiento de información </vt:lpstr>
      <vt:lpstr>Técnicas para levantamiento de información </vt:lpstr>
      <vt:lpstr>Técnicas para levantamiento de información </vt:lpstr>
      <vt:lpstr>Técnicas para levantamiento de información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MODELADO DE NEGOCIO</vt:lpstr>
      <vt:lpstr>MODELADO DE NEGOCIO</vt:lpstr>
      <vt:lpstr>MODELADO DE NEGOCIO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CONCEPTOS BÁSICOS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Eydy-Suarez</dc:creator>
  <cp:lastModifiedBy>jorge daniel Rincones Fernandez</cp:lastModifiedBy>
  <cp:revision>239</cp:revision>
  <dcterms:created xsi:type="dcterms:W3CDTF">2016-03-28T00:11:12Z</dcterms:created>
  <dcterms:modified xsi:type="dcterms:W3CDTF">2021-06-15T02:54:10Z</dcterms:modified>
</cp:coreProperties>
</file>